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81" r:id="rId5"/>
    <p:sldId id="279" r:id="rId6"/>
    <p:sldId id="262" r:id="rId7"/>
    <p:sldId id="4708" r:id="rId8"/>
    <p:sldId id="278" r:id="rId9"/>
    <p:sldId id="4713" r:id="rId10"/>
    <p:sldId id="4186" r:id="rId11"/>
    <p:sldId id="4187" r:id="rId12"/>
    <p:sldId id="3403" r:id="rId13"/>
    <p:sldId id="288" r:id="rId14"/>
    <p:sldId id="289" r:id="rId15"/>
    <p:sldId id="292" r:id="rId16"/>
    <p:sldId id="3350" r:id="rId17"/>
    <p:sldId id="4711" r:id="rId18"/>
    <p:sldId id="4717" r:id="rId19"/>
    <p:sldId id="4712" r:id="rId20"/>
    <p:sldId id="4697" r:id="rId21"/>
    <p:sldId id="4715" r:id="rId22"/>
    <p:sldId id="4211" r:id="rId23"/>
    <p:sldId id="4189" r:id="rId24"/>
    <p:sldId id="4192" r:id="rId25"/>
    <p:sldId id="4724" r:id="rId26"/>
    <p:sldId id="4725" r:id="rId27"/>
    <p:sldId id="4732" r:id="rId28"/>
    <p:sldId id="4727" r:id="rId29"/>
    <p:sldId id="4728" r:id="rId30"/>
    <p:sldId id="4729" r:id="rId31"/>
    <p:sldId id="291" r:id="rId32"/>
    <p:sldId id="296" r:id="rId33"/>
    <p:sldId id="258" r:id="rId34"/>
    <p:sldId id="4188" r:id="rId35"/>
    <p:sldId id="297" r:id="rId36"/>
    <p:sldId id="4210" r:id="rId37"/>
    <p:sldId id="4214" r:id="rId38"/>
    <p:sldId id="299" r:id="rId39"/>
    <p:sldId id="301" r:id="rId40"/>
    <p:sldId id="4182" r:id="rId41"/>
    <p:sldId id="3398" r:id="rId42"/>
    <p:sldId id="4194" r:id="rId43"/>
    <p:sldId id="4730" r:id="rId44"/>
    <p:sldId id="4733" r:id="rId45"/>
    <p:sldId id="4734" r:id="rId46"/>
    <p:sldId id="4716" r:id="rId47"/>
    <p:sldId id="4735" r:id="rId4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F34530-7342-32DE-5E60-688A3360FF87}" name="Christian Blume" initials="CB" userId="S::christian.blume@uhmynd.se::69877e2a-2ed8-49bf-bd29-b548c20a7ad0" providerId="AD"/>
  <p188:author id="{65FCE430-61F2-9484-8826-31C261B77370}" name="Eva-Lotta Sandberg" initials="ES" userId="S::eva-lotta.sandberg@uhmynd.se::784b77a3-df86-44ac-89d2-d013acb84182" providerId="AD"/>
  <p188:author id="{5F89DA36-B3E7-198F-E173-BB4BAD49F1AC}" name="Nalinn Altuntas" initials="NA" userId="S::nalinn.altuntas@uhmynd.se::1597d8da-7474-47bf-8fa7-e8a9cbe94072" providerId="AD"/>
  <p188:author id="{B0098A3D-669A-12BF-A2DF-EB1A0E83B291}" name="Lars Pyk" initials="LP" userId="S::lars.pyk@uhmynd.se::3455823e-8a1f-47d9-a6c0-c3d86349a1ac" providerId="AD"/>
  <p188:author id="{073B0442-F4FC-5AAE-271F-E81B4CF6700F}" name="Maisa Young" initials="MY" userId="S::maisa.young@uhmynd.se::9a3133e0-f760-471a-b7d9-574dc925f6d3" providerId="AD"/>
  <p188:author id="{39C6CD82-F8BD-C0D7-9F4A-A2F1B6C103CA}" name="Magnus Lindbäck" initials="ML" userId="S::magnus.lindback@uhmynd.se::2ba50751-6ae2-4be4-b7a6-d2e11b8bb9e4" providerId="AD"/>
  <p188:author id="{5C955290-709E-0409-46E9-5D7209C6A3B8}" name="Anna Larka" initials="AL" userId="S::anna.larka@uhmynd.se::79476431-be08-4204-9279-ed250e70328a" providerId="AD"/>
  <p188:author id="{398AFEA7-337F-1A6A-FD51-A8341AD023E5}" name="Cecilia Östrand" initials="CÖ" userId="S::cecilia.ostrand@uhmynd.se::8c18ad34-b5e2-4cb4-8e20-3a4cbb2362f0" providerId="AD"/>
  <p188:author id="{95D282CA-DDA4-F1AD-A1D1-39D3547BB3BD}" name="Elisabeth Merck Rasin" initials="EMR" userId="S::elisabeth.merck_rasin@uhmynd.se::3ed960d9-71e4-465a-b9d0-e360dc7d60c9" providerId="AD"/>
  <p188:author id="{E55EFECB-0932-726A-E60D-AAC31213B172}" name="Sofia Mårtensson" initials="SM" userId="S::sofia.martensson@uhmynd.se::27742e8a-6cc8-46c2-93b2-265f14aab7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B2879"/>
    <a:srgbClr val="DD2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E5F81-056A-45A9-8914-F85BA4A29233}" v="42" dt="2023-01-24T13:52:57.337"/>
    <p1510:client id="{F9B98E98-549F-4F4D-8276-C4B2D5372577}" v="1019" dt="2023-01-24T12:44:57.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12" autoAdjust="0"/>
  </p:normalViewPr>
  <p:slideViewPr>
    <p:cSldViewPr snapToGrid="0">
      <p:cViewPr varScale="1">
        <p:scale>
          <a:sx n="90" d="100"/>
          <a:sy n="90" d="100"/>
        </p:scale>
        <p:origin x="1272" y="120"/>
      </p:cViewPr>
      <p:guideLst/>
    </p:cSldViewPr>
  </p:slideViewPr>
  <p:notesTextViewPr>
    <p:cViewPr>
      <p:scale>
        <a:sx n="3" d="2"/>
        <a:sy n="3" d="2"/>
      </p:scale>
      <p:origin x="0" y="0"/>
    </p:cViewPr>
  </p:notesTextViewPr>
  <p:sorterViewPr>
    <p:cViewPr>
      <p:scale>
        <a:sx n="100" d="100"/>
        <a:sy n="100" d="100"/>
      </p:scale>
      <p:origin x="0" y="-216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6A953-909E-0442-8772-67DAD1A9B8A4}" type="datetimeFigureOut">
              <a:rPr lang="sv-SE" smtClean="0"/>
              <a:t>2023-03-10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473DD-EFE9-BE41-8E83-32337D6D47A0}" type="slidenum">
              <a:rPr lang="sv-SE" smtClean="0"/>
              <a:t>‹#›</a:t>
            </a:fld>
            <a:endParaRPr lang="sv-SE"/>
          </a:p>
        </p:txBody>
      </p:sp>
    </p:spTree>
    <p:extLst>
      <p:ext uri="{BB962C8B-B14F-4D97-AF65-F5344CB8AC3E}">
        <p14:creationId xmlns:p14="http://schemas.microsoft.com/office/powerpoint/2010/main" val="220097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1</a:t>
            </a:fld>
            <a:endParaRPr lang="sv-SE"/>
          </a:p>
        </p:txBody>
      </p:sp>
    </p:spTree>
    <p:extLst>
      <p:ext uri="{BB962C8B-B14F-4D97-AF65-F5344CB8AC3E}">
        <p14:creationId xmlns:p14="http://schemas.microsoft.com/office/powerpoint/2010/main" val="404242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10</a:t>
            </a:fld>
            <a:endParaRPr lang="sv-SE"/>
          </a:p>
        </p:txBody>
      </p:sp>
    </p:spTree>
    <p:extLst>
      <p:ext uri="{BB962C8B-B14F-4D97-AF65-F5344CB8AC3E}">
        <p14:creationId xmlns:p14="http://schemas.microsoft.com/office/powerpoint/2010/main" val="121445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latin typeface="+mn-lt"/>
                <a:ea typeface="Calibri" panose="020F0502020204030204" pitchFamily="34" charset="0"/>
                <a:cs typeface="Calibri" panose="020F0502020204030204" pitchFamily="34" charset="0"/>
              </a:rPr>
              <a:t>Talmanus: </a:t>
            </a:r>
          </a:p>
          <a:p>
            <a:r>
              <a:rPr lang="sv-SE" sz="1200">
                <a:effectLst/>
                <a:latin typeface="+mn-lt"/>
                <a:ea typeface="Calibri" panose="020F0502020204030204" pitchFamily="34" charset="0"/>
                <a:cs typeface="Calibri" panose="020F0502020204030204" pitchFamily="34" charset="0"/>
              </a:rPr>
              <a:t>Den enkla förklaringen av offentlig upphandling är när offentliga aktörer köper varor, tjänster och byggentreprenader. </a:t>
            </a:r>
            <a:endParaRPr lang="sv-SE" sz="1200">
              <a:effectLst/>
              <a:latin typeface="+mn-lt"/>
              <a:ea typeface="+mn-ea"/>
              <a:cs typeface="+mn-cs"/>
            </a:endParaRPr>
          </a:p>
          <a:p>
            <a:endParaRPr lang="sv-SE" sz="120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mn-lt"/>
                <a:ea typeface="MS Mincho" panose="02020609040205080304" pitchFamily="49" charset="-128"/>
                <a:cs typeface="Times New Roman" panose="02020603050405020304" pitchFamily="18" charset="0"/>
              </a:rPr>
              <a:t>Begreppet upphandling är väldigt brett.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mn-lt"/>
                <a:ea typeface="Calibri" panose="020F0502020204030204" pitchFamily="34" charset="0"/>
                <a:cs typeface="Calibri" panose="020F0502020204030204" pitchFamily="34" charset="0"/>
              </a:rPr>
              <a:t>Det krävs inte att äganderätten övergår till den upphandlande organisationen för att det ska vara fråga om offentlig upphandling. Exempelvis omfattas hyra och leasing av upphandlingsregelverket.  </a:t>
            </a:r>
            <a:endParaRPr lang="sv-SE" sz="1200">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11</a:t>
            </a:fld>
            <a:endParaRPr lang="sv-SE"/>
          </a:p>
        </p:txBody>
      </p:sp>
    </p:spTree>
    <p:extLst>
      <p:ext uri="{BB962C8B-B14F-4D97-AF65-F5344CB8AC3E}">
        <p14:creationId xmlns:p14="http://schemas.microsoft.com/office/powerpoint/2010/main" val="158937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Calibri" panose="020F0502020204030204" pitchFamily="34" charset="0"/>
                <a:ea typeface="Calibri" panose="020F0502020204030204" pitchFamily="34" charset="0"/>
                <a:cs typeface="Calibri" panose="020F0502020204030204" pitchFamily="34" charset="0"/>
              </a:rPr>
              <a:t>Talmanus: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ea typeface="Calibri" panose="020F0502020204030204" pitchFamily="34" charset="0"/>
                <a:cs typeface="Calibri" panose="020F0502020204030204" pitchFamily="34" charset="0"/>
              </a:rPr>
              <a:t>Sy</a:t>
            </a:r>
            <a:r>
              <a:rPr lang="sv-SE" u="none">
                <a:latin typeface="Calibri" panose="020F0502020204030204" pitchFamily="34" charset="0"/>
                <a:ea typeface="Calibri" panose="020F0502020204030204" pitchFamily="34" charset="0"/>
                <a:cs typeface="Calibri" panose="020F0502020204030204" pitchFamily="34" charset="0"/>
              </a:rPr>
              <a:t>ftet med reglerna är att: </a:t>
            </a:r>
            <a:r>
              <a:rPr lang="sv-SE" i="1" u="none">
                <a:latin typeface="Calibri" panose="020F0502020204030204" pitchFamily="34" charset="0"/>
                <a:ea typeface="Calibri" panose="020F0502020204030204" pitchFamily="34" charset="0"/>
                <a:cs typeface="Calibri" panose="020F0502020204030204" pitchFamily="34" charset="0"/>
              </a:rPr>
              <a:t>P</a:t>
            </a:r>
            <a:r>
              <a:rPr lang="sv-SE" sz="1200" i="1" u="none" kern="1200">
                <a:solidFill>
                  <a:schemeClr val="tx1"/>
                </a:solidFill>
                <a:latin typeface="Calibri" panose="020F0502020204030204" pitchFamily="34" charset="0"/>
                <a:ea typeface="Calibri" panose="020F0502020204030204" pitchFamily="34" charset="0"/>
                <a:cs typeface="Calibri" panose="020F0502020204030204" pitchFamily="34" charset="0"/>
              </a:rPr>
              <a:t>resentera punkterna på bilden!</a:t>
            </a:r>
          </a:p>
          <a:p>
            <a:endParaRPr lang="sv-SE" b="1" u="sng">
              <a:latin typeface="Calibri" panose="020F0502020204030204" pitchFamily="34" charset="0"/>
              <a:ea typeface="Calibri" panose="020F0502020204030204" pitchFamily="34" charset="0"/>
              <a:cs typeface="Calibri" panose="020F0502020204030204" pitchFamily="34" charset="0"/>
            </a:endParaRPr>
          </a:p>
          <a:p>
            <a:r>
              <a:rPr lang="sv-SE" b="1" i="0" u="none">
                <a:latin typeface="Calibri" panose="020F0502020204030204" pitchFamily="34" charset="0"/>
                <a:ea typeface="Calibri" panose="020F0502020204030204" pitchFamily="34" charset="0"/>
                <a:cs typeface="Calibri" panose="020F0502020204030204" pitchFamily="34" charset="0"/>
              </a:rPr>
              <a:t>Bakgrund</a:t>
            </a:r>
          </a:p>
          <a:p>
            <a:pPr>
              <a:lnSpc>
                <a:spcPts val="1300"/>
              </a:lnSpc>
            </a:pPr>
            <a:r>
              <a:rPr lang="sv-SE" sz="1200">
                <a:effectLst/>
                <a:latin typeface="Calibri" panose="020F0502020204030204" pitchFamily="34" charset="0"/>
                <a:ea typeface="Calibri" panose="020F0502020204030204" pitchFamily="34" charset="0"/>
                <a:cs typeface="Calibri" panose="020F0502020204030204" pitchFamily="34" charset="0"/>
              </a:rPr>
              <a:t>Regler för hur det offentliga Sverige ska genomföra sina inköp är ingen nyhet utan det har funnits bestämmelser som reglerar detta ända sedan slutet av 1800-talet. Reglerna har förändrats över tid i takt med att samhället har förändrats.</a:t>
            </a:r>
          </a:p>
          <a:p>
            <a:pPr>
              <a:lnSpc>
                <a:spcPts val="1300"/>
              </a:lnSpc>
            </a:pPr>
            <a:r>
              <a:rPr lang="sv-SE" sz="1200">
                <a:effectLst/>
                <a:latin typeface="Calibri" panose="020F0502020204030204" pitchFamily="34" charset="0"/>
                <a:ea typeface="Calibri" panose="020F0502020204030204" pitchFamily="34" charset="0"/>
                <a:cs typeface="Calibri" panose="020F0502020204030204" pitchFamily="34" charset="0"/>
              </a:rPr>
              <a:t> </a:t>
            </a:r>
          </a:p>
          <a:p>
            <a:pPr>
              <a:lnSpc>
                <a:spcPts val="1300"/>
              </a:lnSpc>
            </a:pPr>
            <a:r>
              <a:rPr lang="sv-SE" sz="1200">
                <a:effectLst/>
                <a:latin typeface="Calibri" panose="020F0502020204030204" pitchFamily="34" charset="0"/>
                <a:ea typeface="Calibri" panose="020F0502020204030204" pitchFamily="34" charset="0"/>
                <a:cs typeface="Calibri" panose="020F0502020204030204" pitchFamily="34" charset="0"/>
              </a:rPr>
              <a:t>Våra nuvarande bestämmelser har sin grund i EU-direktiv, vilket innebär att när upphandlingen överstiger ett visst värde så är det liknande regler som gäller oavsett i vilken medlemsstat upphandlingen genomförs. För upphandlingar som understiger det så kallade tröskelvärdet och för vissa tjänster så är det nationella bestämmelser som gäller. </a:t>
            </a:r>
          </a:p>
          <a:p>
            <a:pPr>
              <a:lnSpc>
                <a:spcPts val="1300"/>
              </a:lnSpc>
            </a:pPr>
            <a:endParaRPr lang="sv-SE" sz="1200">
              <a:effectLst/>
              <a:latin typeface="Calibri" panose="020F0502020204030204" pitchFamily="34" charset="0"/>
              <a:ea typeface="Calibri" panose="020F0502020204030204" pitchFamily="34" charset="0"/>
              <a:cs typeface="Calibri" panose="020F0502020204030204" pitchFamily="34" charset="0"/>
            </a:endParaRPr>
          </a:p>
          <a:p>
            <a:pPr>
              <a:lnSpc>
                <a:spcPts val="1300"/>
              </a:lnSpc>
            </a:pPr>
            <a:r>
              <a:rPr lang="sv-SE" sz="1200">
                <a:effectLst/>
                <a:latin typeface="Calibri" panose="020F0502020204030204" pitchFamily="34" charset="0"/>
                <a:ea typeface="Calibri" panose="020F0502020204030204" pitchFamily="34" charset="0"/>
                <a:cs typeface="Calibri" panose="020F0502020204030204" pitchFamily="34" charset="0"/>
              </a:rPr>
              <a:t>Sverige har dock valt att inspireras av de EU-rättsliga bestämmelserna även vid utformningen av de nationella bestämmelserna. Det innebär att många av de nationella bestämmelserna är desamma eller liknande, oavsett om upphandlingens värde är över eller under tröskelvärdet. </a:t>
            </a:r>
          </a:p>
          <a:p>
            <a:pPr>
              <a:lnSpc>
                <a:spcPts val="1300"/>
              </a:lnSpc>
            </a:pPr>
            <a:r>
              <a:rPr lang="sv-SE" sz="1200">
                <a:effectLst/>
                <a:latin typeface="Calibri" panose="020F0502020204030204" pitchFamily="34" charset="0"/>
                <a:ea typeface="Calibri" panose="020F0502020204030204" pitchFamily="34" charset="0"/>
                <a:cs typeface="Calibri" panose="020F0502020204030204" pitchFamily="34" charset="0"/>
              </a:rPr>
              <a:t> </a:t>
            </a:r>
          </a:p>
          <a:p>
            <a:pPr>
              <a:lnSpc>
                <a:spcPts val="1300"/>
              </a:lnSpc>
            </a:pPr>
            <a:r>
              <a:rPr lang="sv-SE" sz="1200">
                <a:effectLst/>
                <a:latin typeface="Calibri" panose="020F0502020204030204" pitchFamily="34" charset="0"/>
                <a:ea typeface="Calibri" panose="020F0502020204030204" pitchFamily="34" charset="0"/>
                <a:cs typeface="Calibri" panose="020F0502020204030204" pitchFamily="34" charset="0"/>
              </a:rPr>
              <a:t>Man kan se upphandlingslagstiftningen som en skyddslagstiftning där syftet är att ta till vara på konkurrensen på marknaden.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atin typeface="Calibri" panose="020F0502020204030204" pitchFamily="34" charset="0"/>
              <a:ea typeface="Calibri" panose="020F0502020204030204" pitchFamily="34" charset="0"/>
              <a:cs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12</a:t>
            </a:fld>
            <a:endParaRPr lang="sv-SE"/>
          </a:p>
        </p:txBody>
      </p:sp>
    </p:spTree>
    <p:extLst>
      <p:ext uri="{BB962C8B-B14F-4D97-AF65-F5344CB8AC3E}">
        <p14:creationId xmlns:p14="http://schemas.microsoft.com/office/powerpoint/2010/main" val="366304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Talmanus: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Segoe UI" panose="020B0502040204020203" pitchFamily="34" charset="0"/>
              </a:rPr>
              <a:t>Upphandlingar inom offentlig sektor kan bidra till att skapa en hållbar samhällsutveckling till nytta för alla. </a:t>
            </a:r>
            <a:endParaRPr lang="sv-SE"/>
          </a:p>
        </p:txBody>
      </p:sp>
      <p:sp>
        <p:nvSpPr>
          <p:cNvPr id="4" name="Platshållare för bildnummer 3"/>
          <p:cNvSpPr>
            <a:spLocks noGrp="1"/>
          </p:cNvSpPr>
          <p:nvPr>
            <p:ph type="sldNum" sz="quarter" idx="5"/>
          </p:nvPr>
        </p:nvSpPr>
        <p:spPr/>
        <p:txBody>
          <a:bodyPr/>
          <a:lstStyle/>
          <a:p>
            <a:fld id="{77B69724-86C5-43F5-AA21-422966C84D89}" type="slidenum">
              <a:rPr lang="en-GB" smtClean="0"/>
              <a:t>13</a:t>
            </a:fld>
            <a:endParaRPr lang="en-GB"/>
          </a:p>
        </p:txBody>
      </p:sp>
    </p:spTree>
    <p:extLst>
      <p:ext uri="{BB962C8B-B14F-4D97-AF65-F5344CB8AC3E}">
        <p14:creationId xmlns:p14="http://schemas.microsoft.com/office/powerpoint/2010/main" val="160165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14</a:t>
            </a:fld>
            <a:endParaRPr lang="sv-SE"/>
          </a:p>
        </p:txBody>
      </p:sp>
    </p:spTree>
    <p:extLst>
      <p:ext uri="{BB962C8B-B14F-4D97-AF65-F5344CB8AC3E}">
        <p14:creationId xmlns:p14="http://schemas.microsoft.com/office/powerpoint/2010/main" val="108483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mn-lt"/>
              </a:rPr>
              <a:t>Talmanus: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n-lt"/>
              </a:rPr>
              <a:t>Ändamålsenliga inköpsorganisationer har en genomtänkt styrning för inköpen och </a:t>
            </a:r>
            <a:r>
              <a:rPr lang="sv-SE" sz="1200">
                <a:latin typeface="+mn-lt"/>
              </a:rPr>
              <a:t>ger inköpsverksamheten goda förutsättningar att genomföra </a:t>
            </a:r>
            <a:r>
              <a:rPr lang="sv-SE" sz="1200" b="0" i="0">
                <a:latin typeface="+mn-lt"/>
              </a:rPr>
              <a:t>träffsäkra upphandlingar. Träffsäker upphandling m</a:t>
            </a:r>
            <a:r>
              <a:rPr lang="sv-SE">
                <a:latin typeface="+mn-lt"/>
              </a:rPr>
              <a:t>öter inköpsbehovet på ett effektivt och uthålligt sätt samtidigt som den bidrar till hållbar samhällsutveckling.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mn-lt"/>
              </a:rPr>
              <a:t>Att genomföra träffsäkra upphandlingar är en lagsport. Arbetet kräver att olika kompetenser deltar i arbetet, till exempel inköpare, verksamhetsspecialister, hållbarhetsstrateger, ekonomer och jurister.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mn-lt"/>
              </a:rPr>
              <a:t>Ni kan se till att er inköpsorganisation är ändamålsenlig, att den skapar goda förutsättningar för träffsäkra upphandlingar. Detta kan bidra till att ni effektivare kan uppnå interna, nationella och internationella mål, utveckla verksamheten och göra besparingar.</a:t>
            </a:r>
            <a:endParaRPr lang="sv-SE">
              <a:latin typeface="+mn-lt"/>
            </a:endParaRPr>
          </a:p>
          <a:p>
            <a:pPr algn="l"/>
            <a:endParaRPr lang="sv-SE" b="0" i="0">
              <a:solidFill>
                <a:srgbClr val="000000"/>
              </a:solidFill>
              <a:effectLst/>
              <a:latin typeface="+mn-lt"/>
            </a:endParaRP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15</a:t>
            </a:fld>
            <a:endParaRPr lang="sv-SE"/>
          </a:p>
        </p:txBody>
      </p:sp>
    </p:spTree>
    <p:extLst>
      <p:ext uri="{BB962C8B-B14F-4D97-AF65-F5344CB8AC3E}">
        <p14:creationId xmlns:p14="http://schemas.microsoft.com/office/powerpoint/2010/main" val="39792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latin typeface="+mn-lt"/>
                <a:ea typeface="Calibri" panose="020F0502020204030204" pitchFamily="34" charset="0"/>
                <a:cs typeface="Calibri" panose="020F0502020204030204" pitchFamily="34" charset="0"/>
              </a:rPr>
              <a:t>Talmanus</a:t>
            </a:r>
            <a:r>
              <a:rPr lang="sv-SE" b="1" dirty="0">
                <a:latin typeface="+mn-lt"/>
                <a:ea typeface="Calibri" panose="020F0502020204030204" pitchFamily="34" charset="0"/>
                <a:cs typeface="Calibri" panose="020F0502020204030204" pitchFamily="34" charset="0"/>
              </a:rPr>
              <a:t>: </a:t>
            </a:r>
          </a:p>
          <a:p>
            <a:r>
              <a:rPr lang="sv-SE" b="1" u="none" dirty="0">
                <a:latin typeface="+mn-lt"/>
                <a:ea typeface="Calibri" panose="020F0502020204030204" pitchFamily="34" charset="0"/>
                <a:cs typeface="Calibri" panose="020F0502020204030204" pitchFamily="34" charset="0"/>
              </a:rPr>
              <a:t>Integrera inköpsstyrning i organisationens ledningssystem</a:t>
            </a:r>
          </a:p>
          <a:p>
            <a:r>
              <a:rPr lang="sv-SE" dirty="0">
                <a:latin typeface="+mn-lt"/>
                <a:ea typeface="Calibri" panose="020F0502020204030204" pitchFamily="34" charset="0"/>
                <a:cs typeface="Calibri" panose="020F0502020204030204" pitchFamily="34" charset="0"/>
              </a:rPr>
              <a:t>I ändamålsenliga inköpsorganisationer är inköpstyrningen integrerad i övriga ledningssystem och stödprocesser. </a:t>
            </a:r>
          </a:p>
          <a:p>
            <a:endParaRPr lang="sv-SE" b="0" i="0" dirty="0">
              <a:solidFill>
                <a:srgbClr val="000000"/>
              </a:solidFill>
              <a:effectLst/>
              <a:latin typeface="+mn-lt"/>
              <a:ea typeface="Calibri" panose="020F0502020204030204" pitchFamily="34" charset="0"/>
              <a:cs typeface="Calibri" panose="020F0502020204030204" pitchFamily="34" charset="0"/>
            </a:endParaRPr>
          </a:p>
          <a:p>
            <a:r>
              <a:rPr lang="sv-SE" dirty="0">
                <a:latin typeface="+mn-lt"/>
                <a:ea typeface="Calibri" panose="020F0502020204030204" pitchFamily="34" charset="0"/>
                <a:cs typeface="Calibri" panose="020F0502020204030204" pitchFamily="34" charset="0"/>
              </a:rPr>
              <a:t>Inköpsstyrningen skapar ett systematiskt samspel mellan inköpsfunktionen och ledningen och</a:t>
            </a:r>
            <a:r>
              <a:rPr lang="sv-SE" b="0" i="0" dirty="0">
                <a:solidFill>
                  <a:srgbClr val="000000"/>
                </a:solidFill>
                <a:effectLst/>
                <a:latin typeface="+mn-lt"/>
              </a:rPr>
              <a:t> innefattar strategi, planering och uppföljning av inköpsverksamheten. De tre delarna innehåller:</a:t>
            </a:r>
            <a:endParaRPr lang="sv-SE" b="0" i="0" dirty="0">
              <a:solidFill>
                <a:srgbClr val="000000"/>
              </a:solidFill>
              <a:effectLst/>
              <a:latin typeface="+mn-lt"/>
              <a:ea typeface="Calibri" panose="020F0502020204030204" pitchFamily="34" charset="0"/>
              <a:cs typeface="Calibri" panose="020F0502020204030204" pitchFamily="34" charset="0"/>
            </a:endParaRPr>
          </a:p>
          <a:p>
            <a:pPr algn="l"/>
            <a:endParaRPr lang="sv-SE" b="1" i="0" dirty="0">
              <a:solidFill>
                <a:srgbClr val="000000"/>
              </a:solidFill>
              <a:effectLst/>
              <a:latin typeface="+mn-lt"/>
              <a:ea typeface="Calibri" panose="020F0502020204030204" pitchFamily="34" charset="0"/>
              <a:cs typeface="Calibri" panose="020F0502020204030204" pitchFamily="34" charset="0"/>
            </a:endParaRPr>
          </a:p>
          <a:p>
            <a:pPr algn="l"/>
            <a:r>
              <a:rPr lang="sv-SE" b="1" i="0" dirty="0">
                <a:solidFill>
                  <a:srgbClr val="000000"/>
                </a:solidFill>
                <a:effectLst/>
                <a:latin typeface="+mn-lt"/>
                <a:ea typeface="Calibri" panose="020F0502020204030204" pitchFamily="34" charset="0"/>
                <a:cs typeface="Calibri" panose="020F0502020204030204" pitchFamily="34" charset="0"/>
              </a:rPr>
              <a:t>Strategi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mn-lt"/>
                <a:ea typeface="Calibri" panose="020F0502020204030204" pitchFamily="34" charset="0"/>
                <a:cs typeface="Calibri" panose="020F0502020204030204" pitchFamily="34" charset="0"/>
              </a:rPr>
              <a:t>Tydliggör uppdrag och mål samt ta fram inköpsstrategi och kategoristrategi. </a:t>
            </a:r>
            <a:r>
              <a:rPr lang="sv-SE" b="0" i="0" dirty="0">
                <a:solidFill>
                  <a:srgbClr val="000000"/>
                </a:solidFill>
                <a:effectLst/>
                <a:latin typeface="+mn-lt"/>
              </a:rPr>
              <a:t>För att göra den långsiktiga inriktningen för inköpsverksamheten mer konkret behöver ledningen beskriva hur målen för inköpsverksamheten ska uppnås de närmaste åren. Detta kallar vi inköpsstrategi.</a:t>
            </a:r>
            <a:endParaRPr lang="sv-SE" b="0" i="0" dirty="0">
              <a:solidFill>
                <a:srgbClr val="000000"/>
              </a:solidFill>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000000"/>
                </a:solidFill>
                <a:effectLst/>
                <a:latin typeface="+mn-lt"/>
                <a:ea typeface="Calibri" panose="020F0502020204030204" pitchFamily="34" charset="0"/>
                <a:cs typeface="Calibri" panose="020F0502020204030204" pitchFamily="34" charset="0"/>
              </a:rPr>
              <a:t>Planering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mn-lt"/>
                <a:ea typeface="Calibri" panose="020F0502020204030204" pitchFamily="34" charset="0"/>
                <a:cs typeface="Calibri" panose="020F0502020204030204" pitchFamily="34" charset="0"/>
              </a:rPr>
              <a:t>Planera kategorier på lång sikt samt gör en årlig upphandlingsplan. </a:t>
            </a:r>
            <a:r>
              <a:rPr lang="sv-SE" dirty="0">
                <a:latin typeface="+mn-lt"/>
                <a:ea typeface="Calibri" panose="020F0502020204030204" pitchFamily="34" charset="0"/>
                <a:cs typeface="Calibri" panose="020F0502020204030204" pitchFamily="34" charset="0"/>
              </a:rPr>
              <a:t>En långsiktig kategoriplan med planering av vilka upphandlingar som ska genomföras inom olika kategorier som samordnas mellan berörda verksamhetsgrenar.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mn-lt"/>
              <a:ea typeface="Calibri" panose="020F0502020204030204" pitchFamily="34" charset="0"/>
              <a:cs typeface="Calibri" panose="020F0502020204030204" pitchFamily="34" charset="0"/>
            </a:endParaRPr>
          </a:p>
          <a:p>
            <a:pPr marL="0" indent="0" algn="l">
              <a:buFontTx/>
              <a:buNone/>
            </a:pPr>
            <a:r>
              <a:rPr lang="sv-SE" b="1" i="0" dirty="0">
                <a:solidFill>
                  <a:srgbClr val="000000"/>
                </a:solidFill>
                <a:effectLst/>
                <a:latin typeface="+mn-lt"/>
                <a:ea typeface="Calibri" panose="020F0502020204030204" pitchFamily="34" charset="0"/>
                <a:cs typeface="Calibri" panose="020F0502020204030204" pitchFamily="34" charset="0"/>
              </a:rPr>
              <a:t>Uppföljning</a:t>
            </a:r>
            <a:endParaRPr lang="sv-SE" b="0" i="0" dirty="0">
              <a:solidFill>
                <a:srgbClr val="000000"/>
              </a:solidFill>
              <a:effectLst/>
              <a:latin typeface="+mn-lt"/>
              <a:ea typeface="Calibri" panose="020F0502020204030204" pitchFamily="34" charset="0"/>
              <a:cs typeface="Calibri" panose="020F0502020204030204" pitchFamily="34" charset="0"/>
            </a:endParaRPr>
          </a:p>
          <a:p>
            <a:pPr marL="0" indent="0" algn="l">
              <a:buFontTx/>
              <a:buNone/>
            </a:pPr>
            <a:r>
              <a:rPr lang="sv-SE" b="0" i="0" dirty="0">
                <a:solidFill>
                  <a:srgbClr val="000000"/>
                </a:solidFill>
                <a:effectLst/>
                <a:latin typeface="+mn-lt"/>
                <a:ea typeface="Calibri" panose="020F0502020204030204" pitchFamily="34" charset="0"/>
                <a:cs typeface="Calibri" panose="020F0502020204030204" pitchFamily="34" charset="0"/>
              </a:rPr>
              <a:t>Följ upp strategin och den taktiska inköpsverksamheten samt ta fram framåtsyftande kunskapsunderlag utifrån lärdomar från uppföljningen. </a:t>
            </a:r>
            <a:endParaRPr lang="sv-SE" dirty="0">
              <a:latin typeface="+mn-lt"/>
              <a:ea typeface="Calibri" panose="020F0502020204030204" pitchFamily="34" charset="0"/>
              <a:cs typeface="Calibri" panose="020F0502020204030204" pitchFamily="34" charset="0"/>
            </a:endParaRPr>
          </a:p>
          <a:p>
            <a:pPr marL="0" indent="0" algn="l">
              <a:buFontTx/>
              <a:buNone/>
            </a:pPr>
            <a:endParaRPr lang="sv-SE" b="0" i="0" dirty="0">
              <a:solidFill>
                <a:srgbClr val="000000"/>
              </a:solidFill>
              <a:effectLst/>
              <a:latin typeface="+mn-lt"/>
            </a:endParaRPr>
          </a:p>
        </p:txBody>
      </p:sp>
      <p:sp>
        <p:nvSpPr>
          <p:cNvPr id="4" name="Platshållare för bildnummer 3"/>
          <p:cNvSpPr>
            <a:spLocks noGrp="1"/>
          </p:cNvSpPr>
          <p:nvPr>
            <p:ph type="sldNum" sz="quarter" idx="5"/>
          </p:nvPr>
        </p:nvSpPr>
        <p:spPr/>
        <p:txBody>
          <a:bodyPr/>
          <a:lstStyle/>
          <a:p>
            <a:fld id="{77B69724-86C5-43F5-AA21-422966C84D89}" type="slidenum">
              <a:rPr lang="en-GB" smtClean="0"/>
              <a:t>16</a:t>
            </a:fld>
            <a:endParaRPr lang="en-GB"/>
          </a:p>
        </p:txBody>
      </p:sp>
    </p:spTree>
    <p:extLst>
      <p:ext uri="{BB962C8B-B14F-4D97-AF65-F5344CB8AC3E}">
        <p14:creationId xmlns:p14="http://schemas.microsoft.com/office/powerpoint/2010/main" val="12450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err="1">
                <a:latin typeface="+mn-lt"/>
              </a:rPr>
              <a:t>Talmanus</a:t>
            </a:r>
            <a:r>
              <a:rPr lang="sv-SE" sz="1200" b="1">
                <a:latin typeface="+mn-lt"/>
              </a:rPr>
              <a:t>: </a:t>
            </a:r>
          </a:p>
          <a:p>
            <a:r>
              <a:rPr lang="sv-SE" sz="1200" b="1">
                <a:effectLst/>
                <a:latin typeface="+mn-lt"/>
              </a:rPr>
              <a:t>Styra och leda offentlig inköpsverksamhe</a:t>
            </a:r>
            <a:r>
              <a:rPr lang="sv-SE" sz="1200" b="1" i="0">
                <a:solidFill>
                  <a:srgbClr val="000000"/>
                </a:solidFill>
                <a:effectLst/>
                <a:latin typeface="+mn-lt"/>
              </a:rPr>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Delarna i det offentliga inköpssystemet behöver både skapa en fungerande helhet och fungera väl i enskilda delar.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Upphandlande organisationer skapar förutsättningar för träffsäker upphandling genom styrning och ledning och att ta vara på inköpsverksamheten som ett verktyg för verksamhetsutveckling och hållbar 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Enskilda organisationer behöver se sitt ansvar för helheten och ta tillvara möjligheterna med samverkan.</a:t>
            </a:r>
          </a:p>
          <a:p>
            <a:endParaRPr lang="sv-SE" sz="1200" b="0" i="0">
              <a:solidFill>
                <a:srgbClr val="000000"/>
              </a:solidFill>
              <a:effectLst/>
              <a:latin typeface="+mn-lt"/>
            </a:endParaRPr>
          </a:p>
          <a:p>
            <a:r>
              <a:rPr lang="sv-SE" sz="1200" b="0" i="0" u="sng">
                <a:solidFill>
                  <a:srgbClr val="000000"/>
                </a:solidFill>
                <a:effectLst/>
                <a:latin typeface="+mn-lt"/>
              </a:rPr>
              <a:t>Aktörer: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a:solidFill>
                  <a:srgbClr val="000000"/>
                </a:solidFill>
                <a:effectLst/>
                <a:latin typeface="+mn-lt"/>
              </a:rPr>
              <a:t>Nationell styrning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Regeringskansliet, Statliga myndigheter, Europeiska kommissionen, Intresseorganisationer, branschorganisationer mm. </a:t>
            </a:r>
          </a:p>
          <a:p>
            <a:pPr algn="l"/>
            <a:r>
              <a:rPr lang="sv-SE" sz="1200" b="0" i="0" u="none" strike="noStrike" baseline="0">
                <a:latin typeface="+mn-lt"/>
              </a:rPr>
              <a:t>Den här nivån handlar om den nationella styrningen. </a:t>
            </a:r>
          </a:p>
          <a:p>
            <a:pPr algn="l"/>
            <a:r>
              <a:rPr lang="sv-SE" sz="1200" b="0" i="0" u="none" strike="noStrike" baseline="0">
                <a:latin typeface="+mn-lt"/>
              </a:rPr>
              <a:t>Den nationella styrningen påverkas också av EU:s styrning av den offentliga marknaden och dess aktörer. Det handlar till exempel om lagstiftning, föreskrifter, mål och prioriteringar, finansiering, kunskapsgenerering- och spridning, överenskommelser, samordning och organisering.</a:t>
            </a:r>
            <a:endParaRPr lang="sv-SE"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a:solidFill>
                  <a:srgbClr val="000000"/>
                </a:solidFill>
                <a:effectLst/>
                <a:latin typeface="+mn-lt"/>
              </a:rPr>
              <a:t>Strategisk samverkan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Till exempel, andra upphandlande organisationer. </a:t>
            </a:r>
          </a:p>
          <a:p>
            <a:pPr algn="l"/>
            <a:r>
              <a:rPr lang="sv-SE" sz="1200" b="0" i="0" u="none" strike="noStrike" baseline="0">
                <a:latin typeface="+mn-lt"/>
              </a:rPr>
              <a:t>Den här nivån handlar om samordning och samarbete mellan de olika aktörerna i inköpssystemet. Syftet med samverkan mellan dessa kan delas in i två delar:</a:t>
            </a:r>
          </a:p>
          <a:p>
            <a:pPr algn="l"/>
            <a:endParaRPr lang="sv-SE" sz="1200" b="0" i="0" u="none" strike="noStrike" baseline="0">
              <a:latin typeface="+mn-lt"/>
            </a:endParaRPr>
          </a:p>
          <a:p>
            <a:pPr algn="l"/>
            <a:r>
              <a:rPr lang="sv-SE" sz="1200" b="0" i="0" u="none" strike="noStrike" baseline="0">
                <a:latin typeface="+mn-lt"/>
              </a:rPr>
              <a:t>För det första kan syftet med samverkan vara att skapa ett mer resurseffektivt inköpssystem. </a:t>
            </a:r>
          </a:p>
          <a:p>
            <a:pPr marL="171450" indent="-171450" algn="l">
              <a:buFontTx/>
              <a:buChar char="-"/>
            </a:pPr>
            <a:r>
              <a:rPr lang="sv-SE" sz="1200" b="0" i="0" u="none" strike="noStrike" baseline="0">
                <a:latin typeface="+mn-lt"/>
              </a:rPr>
              <a:t>Det handlar om upphandlande organisationer som till exempel på grund av sin storlek eller geografiska placering har större utmaningar kopplat till ekonomi, logistisk och kompetensförsörjning.</a:t>
            </a:r>
          </a:p>
          <a:p>
            <a:pPr marL="171450" indent="-171450" algn="l">
              <a:buFontTx/>
              <a:buChar char="-"/>
            </a:pPr>
            <a:r>
              <a:rPr lang="sv-SE" sz="1200" b="0" i="0" u="none" strike="noStrike" baseline="0">
                <a:latin typeface="+mn-lt"/>
              </a:rPr>
              <a:t>Samverkan på den här nivån kan innefatta samordning och samarbeten som minskar dubbelarbete och skapar         </a:t>
            </a:r>
          </a:p>
          <a:p>
            <a:pPr marL="0" indent="0" algn="l">
              <a:buFontTx/>
              <a:buNone/>
            </a:pPr>
            <a:r>
              <a:rPr lang="sv-SE" sz="1200" b="0" i="0" u="none" strike="noStrike" baseline="0">
                <a:latin typeface="+mn-lt"/>
              </a:rPr>
              <a:t>    synergieffekter och stordriftsfördelar. Det kan till exempel handla om att genomföra gemensamma upphandlingar  </a:t>
            </a:r>
          </a:p>
          <a:p>
            <a:pPr marL="0" indent="0" algn="l">
              <a:buFontTx/>
              <a:buNone/>
            </a:pPr>
            <a:r>
              <a:rPr lang="sv-SE" sz="1200" b="0" i="0" u="none" strike="noStrike" baseline="0">
                <a:latin typeface="+mn-lt"/>
              </a:rPr>
              <a:t>    vid enskilda tillfällen eller skapa gemensamma inköpsorganisationer.</a:t>
            </a:r>
          </a:p>
          <a:p>
            <a:pPr marL="0" indent="0" algn="l">
              <a:buFontTx/>
              <a:buNone/>
            </a:pPr>
            <a:r>
              <a:rPr lang="sv-SE" sz="1200" b="0" i="0" u="none" strike="noStrike" kern="1200" baseline="0">
                <a:solidFill>
                  <a:schemeClr val="tx1"/>
                </a:solidFill>
                <a:latin typeface="+mn-lt"/>
                <a:ea typeface="+mn-ea"/>
                <a:cs typeface="+mn-cs"/>
              </a:rPr>
              <a:t>-   Det mest näraliggande är samverkan genom inrättande av nya eller användning av befintliga samordnings-   </a:t>
            </a:r>
          </a:p>
          <a:p>
            <a:pPr marL="0" indent="0" algn="l" defTabSz="914400" rtl="0" eaLnBrk="1" latinLnBrk="0" hangingPunct="1">
              <a:buFontTx/>
              <a:buNone/>
            </a:pPr>
            <a:r>
              <a:rPr lang="sv-SE" sz="1200" b="0" i="0" u="none" strike="noStrike" kern="1200" baseline="0">
                <a:solidFill>
                  <a:schemeClr val="tx1"/>
                </a:solidFill>
                <a:latin typeface="+mn-lt"/>
                <a:ea typeface="+mn-ea"/>
                <a:cs typeface="+mn-cs"/>
              </a:rPr>
              <a:t>    möjligheter i form av inköpscentraler. Det kan även handla om samverkan genom till exempel en gemensam </a:t>
            </a:r>
          </a:p>
          <a:p>
            <a:pPr marL="0" indent="0" algn="l" defTabSz="914400" rtl="0" eaLnBrk="1" latinLnBrk="0" hangingPunct="1">
              <a:buFontTx/>
              <a:buNone/>
            </a:pPr>
            <a:r>
              <a:rPr lang="sv-SE" sz="1200" b="0" i="0" u="none" strike="noStrike" kern="1200" baseline="0">
                <a:solidFill>
                  <a:schemeClr val="tx1"/>
                </a:solidFill>
                <a:latin typeface="+mn-lt"/>
                <a:ea typeface="+mn-ea"/>
                <a:cs typeface="+mn-cs"/>
              </a:rPr>
              <a:t>    nämnd eller ett kommunalförbund.</a:t>
            </a:r>
          </a:p>
          <a:p>
            <a:pPr marL="0" indent="0" algn="l" defTabSz="914400" rtl="0" eaLnBrk="1" latinLnBrk="0" hangingPunct="1">
              <a:buFontTx/>
              <a:buNone/>
            </a:pPr>
            <a:endParaRPr lang="sv-SE" sz="1200" b="0" i="0" u="none" strike="noStrike" kern="1200" baseline="0">
              <a:solidFill>
                <a:schemeClr val="tx1"/>
              </a:solidFill>
              <a:latin typeface="+mn-lt"/>
              <a:ea typeface="+mn-ea"/>
              <a:cs typeface="+mn-cs"/>
            </a:endParaRPr>
          </a:p>
          <a:p>
            <a:pPr marL="0" indent="0" algn="l" defTabSz="914400" rtl="0" eaLnBrk="1" latinLnBrk="0" hangingPunct="1">
              <a:buFontTx/>
              <a:buNone/>
            </a:pPr>
            <a:r>
              <a:rPr lang="sv-SE" sz="1200" b="0" i="0" u="none" strike="noStrike" baseline="0">
                <a:latin typeface="+mn-lt"/>
              </a:rPr>
              <a:t>För det andra kan samverkan syfta till att samordna den offentliga efterfrågan för att göra den mer tydlig, enhetlig  och långsiktig. </a:t>
            </a:r>
          </a:p>
          <a:p>
            <a:pPr marL="0" indent="0" algn="l" defTabSz="914400" rtl="0" eaLnBrk="1" latinLnBrk="0" hangingPunct="1">
              <a:buFontTx/>
              <a:buNone/>
            </a:pPr>
            <a:endParaRPr lang="sv-SE" sz="1200" b="0" i="0" u="none" strike="noStrike" baseline="0">
              <a:latin typeface="+mn-lt"/>
            </a:endParaRPr>
          </a:p>
          <a:p>
            <a:pPr marL="0" indent="0" algn="l">
              <a:buFontTx/>
              <a:buNone/>
            </a:pPr>
            <a:r>
              <a:rPr lang="sv-SE" sz="1200" b="0" i="0" u="none" strike="noStrike" baseline="0">
                <a:latin typeface="+mn-lt"/>
              </a:rPr>
              <a:t>- Det kan handla om att driva beställarnätverk för särskilda behov, där köpare och marknadsaktörer  </a:t>
            </a:r>
          </a:p>
          <a:p>
            <a:pPr marL="0" indent="0" algn="l">
              <a:buFontTx/>
              <a:buNone/>
            </a:pPr>
            <a:r>
              <a:rPr lang="sv-SE" sz="1200" b="0" i="0" u="none" strike="noStrike" baseline="0">
                <a:latin typeface="+mn-lt"/>
              </a:rPr>
              <a:t>   tillsammans utforskar behov och möjliga lösningar. Lösningar som sedan kan upphandlas i ett nästa steg.</a:t>
            </a:r>
          </a:p>
          <a:p>
            <a:pPr marL="0" indent="0" algn="l">
              <a:buFontTx/>
              <a:buNone/>
            </a:pPr>
            <a:r>
              <a:rPr lang="sv-SE" sz="1200" b="0" i="0" u="none" strike="noStrike" baseline="0">
                <a:latin typeface="+mn-lt"/>
              </a:rPr>
              <a:t>- Det kan även handla om att upphandlande organisationer tar fram gemensamma strategier och färdplaner för hur     </a:t>
            </a:r>
          </a:p>
          <a:p>
            <a:pPr marL="0" indent="0" algn="l">
              <a:buFontTx/>
              <a:buNone/>
            </a:pPr>
            <a:r>
              <a:rPr lang="sv-SE" sz="1200" b="0" i="0" u="none" strike="noStrike" baseline="0">
                <a:latin typeface="+mn-lt"/>
              </a:rPr>
              <a:t>  de tillsammans vill driva utvecklingen av enskilda affärsområden till exempel inom livsmedel, byggnation och IT.</a:t>
            </a:r>
          </a:p>
          <a:p>
            <a:pPr algn="l"/>
            <a:endParaRPr lang="sv-SE" sz="1200" b="0" i="0" u="none" strike="noStrike" baseline="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a:solidFill>
                  <a:srgbClr val="000000"/>
                </a:solidFill>
                <a:effectLst/>
                <a:latin typeface="+mn-lt"/>
                <a:ea typeface="+mn-ea"/>
                <a:cs typeface="+mn-cs"/>
              </a:rPr>
              <a:t>Resterande 4 nivåer i modellen handlar om analys, planering och uppföljning av inköpsverksamheten på en organisationsövergripande nivå. </a:t>
            </a:r>
          </a:p>
          <a:p>
            <a:pPr marL="171450" indent="-171450">
              <a:buFontTx/>
              <a:buChar char="-"/>
            </a:pPr>
            <a:endParaRPr lang="sv-SE" sz="1200">
              <a:latin typeface="+mn-lt"/>
            </a:endParaRPr>
          </a:p>
          <a:p>
            <a:pPr marL="171450" indent="-171450">
              <a:buFontTx/>
              <a:buChar char="-"/>
            </a:pPr>
            <a:r>
              <a:rPr lang="sv-SE" sz="1200">
                <a:latin typeface="+mn-lt"/>
              </a:rPr>
              <a:t>Sätt mål och syfte för inköpsverksamheten.</a:t>
            </a:r>
          </a:p>
          <a:p>
            <a:pPr marL="171450" indent="-171450">
              <a:buFontTx/>
              <a:buChar char="-"/>
            </a:pPr>
            <a:r>
              <a:rPr lang="sv-SE" sz="1200">
                <a:latin typeface="+mn-lt"/>
              </a:rPr>
              <a:t>Koppla ihop med ledningsprocessen. </a:t>
            </a:r>
          </a:p>
          <a:p>
            <a:pPr marL="171450" indent="-171450">
              <a:buFontTx/>
              <a:buChar char="-"/>
            </a:pPr>
            <a:r>
              <a:rPr lang="sv-SE" sz="1200">
                <a:latin typeface="+mn-lt"/>
              </a:rPr>
              <a:t>Organisera och koordinera inköpsverksamheten.</a:t>
            </a:r>
          </a:p>
          <a:p>
            <a:pPr marL="171450" indent="-171450">
              <a:buFontTx/>
              <a:buChar char="-"/>
            </a:pPr>
            <a:r>
              <a:rPr lang="sv-SE" sz="1200" b="0" i="0" kern="1200">
                <a:solidFill>
                  <a:srgbClr val="000000"/>
                </a:solidFill>
                <a:effectLst/>
                <a:latin typeface="+mn-lt"/>
                <a:ea typeface="+mn-ea"/>
                <a:cs typeface="+mn-cs"/>
              </a:rPr>
              <a:t>Dela in inköpen i kategorier (kallas ibland för kategoristyrning).</a:t>
            </a:r>
            <a:endParaRPr lang="sv-SE" sz="1200">
              <a:latin typeface="+mn-lt"/>
            </a:endParaRPr>
          </a:p>
          <a:p>
            <a:pPr marL="171450" indent="-171450">
              <a:buFontTx/>
              <a:buChar char="-"/>
            </a:pPr>
            <a:r>
              <a:rPr lang="sv-SE" sz="1200">
                <a:latin typeface="+mn-lt"/>
              </a:rPr>
              <a:t>Fördela roller och ansvar.</a:t>
            </a:r>
          </a:p>
          <a:p>
            <a:pPr marL="171450" indent="-171450">
              <a:buFontTx/>
              <a:buChar char="-"/>
            </a:pPr>
            <a:r>
              <a:rPr lang="sv-SE" sz="1200">
                <a:latin typeface="+mn-lt"/>
              </a:rPr>
              <a:t>Skapa en inköpskultur som bidrar till måluppfyllelse.</a:t>
            </a:r>
          </a:p>
          <a:p>
            <a:pPr marL="171450" indent="-171450">
              <a:buFontTx/>
              <a:buChar char="-"/>
            </a:pPr>
            <a:r>
              <a:rPr lang="sv-SE" sz="1200">
                <a:latin typeface="+mn-lt"/>
              </a:rPr>
              <a:t>Digitalisera inköpsverksamheten.</a:t>
            </a: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a:solidFill>
                  <a:srgbClr val="000000"/>
                </a:solidFill>
                <a:effectLst/>
                <a:latin typeface="+mn-lt"/>
              </a:rPr>
              <a:t>Styrning av inköpsverksamhet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Höga chefer till exempel general- eller kommundirektörer, stabsfunktioner.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a:solidFill>
                  <a:srgbClr val="000000"/>
                </a:solidFill>
                <a:effectLst/>
                <a:latin typeface="+mn-lt"/>
              </a:rPr>
              <a:t>Strategiskt inköpsarbete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Inköpschefer, kategoriledare, verksamhetschefer.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a:solidFill>
                  <a:srgbClr val="000000"/>
                </a:solidFill>
                <a:effectLst/>
                <a:latin typeface="+mn-lt"/>
              </a:rPr>
              <a:t>Taktiskt inköpsarbete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Upphandlare, inköpare m fl.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a:solidFill>
                  <a:srgbClr val="000000"/>
                </a:solidFill>
                <a:effectLst/>
                <a:latin typeface="+mn-lt"/>
              </a:rPr>
              <a:t>Operativt inköpsarbete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Inköpare, personal med inköpsdelegation m fl. </a:t>
            </a: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17</a:t>
            </a:fld>
            <a:endParaRPr lang="sv-SE"/>
          </a:p>
        </p:txBody>
      </p:sp>
    </p:spTree>
    <p:extLst>
      <p:ext uri="{BB962C8B-B14F-4D97-AF65-F5344CB8AC3E}">
        <p14:creationId xmlns:p14="http://schemas.microsoft.com/office/powerpoint/2010/main" val="286278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18</a:t>
            </a:fld>
            <a:endParaRPr lang="sv-SE"/>
          </a:p>
        </p:txBody>
      </p:sp>
    </p:spTree>
    <p:extLst>
      <p:ext uri="{BB962C8B-B14F-4D97-AF65-F5344CB8AC3E}">
        <p14:creationId xmlns:p14="http://schemas.microsoft.com/office/powerpoint/2010/main" val="1554331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mn-lt"/>
              </a:rPr>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mn-lt"/>
              </a:rPr>
              <a:t>Upphandlingsmyndigheten har tagit fram en illustrativ modell över inköpsprocessen. Med denna modell vill vi visualisera inköpsprocessen. </a:t>
            </a:r>
          </a:p>
        </p:txBody>
      </p:sp>
      <p:sp>
        <p:nvSpPr>
          <p:cNvPr id="4" name="Platshållare för bildnummer 3"/>
          <p:cNvSpPr>
            <a:spLocks noGrp="1"/>
          </p:cNvSpPr>
          <p:nvPr>
            <p:ph type="sldNum" sz="quarter" idx="5"/>
          </p:nvPr>
        </p:nvSpPr>
        <p:spPr/>
        <p:txBody>
          <a:bodyPr/>
          <a:lstStyle/>
          <a:p>
            <a:fld id="{ACB473DD-EFE9-BE41-8E83-32337D6D47A0}" type="slidenum">
              <a:rPr lang="sv-SE" smtClean="0"/>
              <a:t>19</a:t>
            </a:fld>
            <a:endParaRPr lang="sv-SE"/>
          </a:p>
        </p:txBody>
      </p:sp>
    </p:spTree>
    <p:extLst>
      <p:ext uri="{BB962C8B-B14F-4D97-AF65-F5344CB8AC3E}">
        <p14:creationId xmlns:p14="http://schemas.microsoft.com/office/powerpoint/2010/main" val="82038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473DD-EFE9-BE41-8E83-32337D6D47A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88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mn-lt"/>
              </a:rPr>
              <a:t>Talmanus: </a:t>
            </a:r>
          </a:p>
          <a:p>
            <a:r>
              <a:rPr lang="sv-SE" sz="1200" b="0" i="0">
                <a:solidFill>
                  <a:srgbClr val="231E13"/>
                </a:solidFill>
                <a:effectLst/>
                <a:latin typeface="+mn-lt"/>
              </a:rPr>
              <a:t>Offentliga inköp består av så mycket mer än själva upphandlingen. En effektiv inköpsprocess lägger en bra grund för att skapa goda offentliga affärer. Det handlar om allt från att förbereda till att genomföra upphandlingen och sedan realisera avtalet på bästa sätt för att nå de mål som satts upp.</a:t>
            </a:r>
          </a:p>
          <a:p>
            <a:endParaRPr lang="sv-SE" sz="1200" b="0" i="0">
              <a:solidFill>
                <a:srgbClr val="231E1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mn-lt"/>
              </a:rPr>
              <a:t>Att </a:t>
            </a:r>
            <a:r>
              <a:rPr lang="sv-SE" sz="1200" b="0">
                <a:latin typeface="+mn-lt"/>
              </a:rPr>
              <a:t>arbeta strategiskt med </a:t>
            </a:r>
            <a:r>
              <a:rPr lang="sv-SE" sz="1200">
                <a:latin typeface="+mn-lt"/>
              </a:rPr>
              <a:t>inköpsarbetet där man kopplar ihop inköp och styrning mot organisationens mål, omvärld och leverantörsmarknad. </a:t>
            </a:r>
            <a:r>
              <a:rPr lang="sv-SE" b="0" i="0">
                <a:solidFill>
                  <a:srgbClr val="000000"/>
                </a:solidFill>
                <a:effectLst/>
                <a:latin typeface="+mn-lt"/>
              </a:rPr>
              <a:t>De gröna linjerna runt om modellen symboliserar de förutsättningar som finns för inköpsprocessen, exempelvis övergripande styrdokument och riktlinjer för den upphandlande organisationen.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a:solidFill>
                  <a:srgbClr val="000000"/>
                </a:solidFill>
                <a:effectLst/>
                <a:latin typeface="+mn-lt"/>
              </a:rPr>
              <a:t>Pilen in i processen symboliserar de förutsättningar som finns för den enskilda upphandlingen. </a:t>
            </a:r>
            <a:endParaRPr lang="sv-SE" sz="1200" b="0" i="0">
              <a:solidFill>
                <a:srgbClr val="231E13"/>
              </a:solidFill>
              <a:effectLst/>
              <a:latin typeface="+mn-lt"/>
            </a:endParaRPr>
          </a:p>
          <a:p>
            <a:endParaRPr lang="sv-SE" sz="1200" b="1">
              <a:latin typeface="+mn-lt"/>
            </a:endParaRPr>
          </a:p>
          <a:p>
            <a:r>
              <a:rPr lang="sv-SE" sz="1200" b="0">
                <a:latin typeface="+mn-lt"/>
              </a:rPr>
              <a:t>Zon 1 - är den </a:t>
            </a:r>
            <a:r>
              <a:rPr lang="sv-SE" sz="1200">
                <a:latin typeface="+mn-lt"/>
              </a:rPr>
              <a:t>största i inköpsmodellen eftersom arbetet med förberedelserna med bland annat, behovsanalys och formulering tar tid och kräver rätt kompetens. </a:t>
            </a:r>
          </a:p>
          <a:p>
            <a:endParaRPr lang="sv-SE" sz="1200" b="0">
              <a:latin typeface="+mn-lt"/>
            </a:endParaRPr>
          </a:p>
          <a:p>
            <a:r>
              <a:rPr lang="sv-SE" sz="1200" b="0">
                <a:latin typeface="+mn-lt"/>
              </a:rPr>
              <a:t>Zon 2 - är </a:t>
            </a:r>
            <a:r>
              <a:rPr lang="sv-SE" sz="1200">
                <a:latin typeface="+mn-lt"/>
              </a:rPr>
              <a:t>själva upphandlingsprocessen, det vill säga, allt ifrån annonsering, anbudsöppning och utvärdering och som leder till tilldelning av kontrakt. </a:t>
            </a:r>
          </a:p>
          <a:p>
            <a:endParaRPr lang="sv-SE" sz="1200">
              <a:latin typeface="+mn-lt"/>
            </a:endParaRPr>
          </a:p>
          <a:p>
            <a:r>
              <a:rPr lang="sv-SE" sz="1200" b="0">
                <a:effectLst/>
                <a:latin typeface="+mn-lt"/>
                <a:ea typeface="MS Mincho" panose="02020609040205080304" pitchFamily="49" charset="-128"/>
                <a:cs typeface="Times New Roman" panose="02020603050405020304" pitchFamily="18" charset="0"/>
              </a:rPr>
              <a:t>Zon 3 - när u</a:t>
            </a:r>
            <a:r>
              <a:rPr lang="sv-SE" sz="1200">
                <a:effectLst/>
                <a:latin typeface="+mn-lt"/>
                <a:ea typeface="MS Mincho" panose="02020609040205080304" pitchFamily="49" charset="-128"/>
                <a:cs typeface="Times New Roman" panose="02020603050405020304" pitchFamily="18" charset="0"/>
              </a:rPr>
              <a:t>pphandlingsprocessen är avslutad så fortsätter arbetet med att förvalta avtalet </a:t>
            </a:r>
            <a:r>
              <a:rPr lang="sv-SE" sz="1200" b="0">
                <a:effectLst/>
                <a:latin typeface="+mn-lt"/>
                <a:ea typeface="MS Mincho" panose="02020609040205080304" pitchFamily="49" charset="-128"/>
                <a:cs typeface="Times New Roman" panose="02020603050405020304" pitchFamily="18" charset="0"/>
              </a:rPr>
              <a:t>där avtalsuppföljning </a:t>
            </a:r>
            <a:r>
              <a:rPr lang="sv-SE" sz="1200">
                <a:effectLst/>
                <a:latin typeface="+mn-lt"/>
                <a:ea typeface="MS Mincho" panose="02020609040205080304" pitchFamily="49" charset="-128"/>
                <a:cs typeface="Times New Roman" panose="02020603050405020304" pitchFamily="18" charset="0"/>
              </a:rPr>
              <a:t>är en viktig del i förvaltningen.  </a:t>
            </a:r>
            <a:endParaRPr lang="sv-SE" sz="1200" b="0">
              <a:effectLst/>
              <a:latin typeface="+mn-lt"/>
              <a:ea typeface="MS Mincho" panose="02020609040205080304" pitchFamily="49" charset="-128"/>
              <a:cs typeface="Times New Roman" panose="02020603050405020304" pitchFamily="18" charset="0"/>
            </a:endParaRPr>
          </a:p>
          <a:p>
            <a:endParaRPr lang="sv-SE" sz="1200" b="0" i="0">
              <a:solidFill>
                <a:srgbClr val="000000"/>
              </a:solidFill>
              <a:effectLst/>
              <a:latin typeface="+mn-lt"/>
            </a:endParaRPr>
          </a:p>
          <a:p>
            <a:pPr algn="l" rtl="0" fontAlgn="base"/>
            <a:r>
              <a:rPr lang="sv-SE" sz="1200" b="0" i="0" u="none" strike="noStrike">
                <a:solidFill>
                  <a:srgbClr val="000000"/>
                </a:solidFill>
                <a:effectLst/>
                <a:latin typeface="+mn-lt"/>
              </a:rPr>
              <a:t>Det finns oftast inga skarpa linjer mellan zon 1, zon 2 och zon 3, utan arbetet i zonerna går i och över varandra! </a:t>
            </a:r>
            <a:r>
              <a:rPr lang="sv-SE" sz="1200" b="0" i="0">
                <a:solidFill>
                  <a:srgbClr val="444444"/>
                </a:solidFill>
                <a:effectLst/>
                <a:latin typeface="+mn-lt"/>
              </a:rPr>
              <a:t>​</a:t>
            </a:r>
          </a:p>
        </p:txBody>
      </p:sp>
      <p:sp>
        <p:nvSpPr>
          <p:cNvPr id="4" name="Platshållare för bildnummer 3"/>
          <p:cNvSpPr>
            <a:spLocks noGrp="1"/>
          </p:cNvSpPr>
          <p:nvPr>
            <p:ph type="sldNum" sz="quarter" idx="5"/>
          </p:nvPr>
        </p:nvSpPr>
        <p:spPr/>
        <p:txBody>
          <a:bodyPr/>
          <a:lstStyle/>
          <a:p>
            <a:fld id="{ACB473DD-EFE9-BE41-8E83-32337D6D47A0}" type="slidenum">
              <a:rPr lang="sv-SE" smtClean="0"/>
              <a:t>20</a:t>
            </a:fld>
            <a:endParaRPr lang="sv-SE"/>
          </a:p>
        </p:txBody>
      </p:sp>
    </p:spTree>
    <p:extLst>
      <p:ext uri="{BB962C8B-B14F-4D97-AF65-F5344CB8AC3E}">
        <p14:creationId xmlns:p14="http://schemas.microsoft.com/office/powerpoint/2010/main" val="66076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Calibri" panose="020F0502020204030204" pitchFamily="34" charset="0"/>
                <a:ea typeface="Calibri" panose="020F0502020204030204" pitchFamily="34" charset="0"/>
                <a:cs typeface="Calibri" panose="020F0502020204030204" pitchFamily="34" charset="0"/>
              </a:rPr>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Kärt barn har många namn. Vad menas egentligen med hållbar upphandling och varför är det viktigt?</a:t>
            </a:r>
          </a:p>
        </p:txBody>
      </p:sp>
      <p:sp>
        <p:nvSpPr>
          <p:cNvPr id="4" name="Platshållare för bildnummer 3"/>
          <p:cNvSpPr>
            <a:spLocks noGrp="1"/>
          </p:cNvSpPr>
          <p:nvPr>
            <p:ph type="sldNum" sz="quarter" idx="5"/>
          </p:nvPr>
        </p:nvSpPr>
        <p:spPr/>
        <p:txBody>
          <a:bodyPr/>
          <a:lstStyle/>
          <a:p>
            <a:fld id="{ACB473DD-EFE9-BE41-8E83-32337D6D47A0}" type="slidenum">
              <a:rPr lang="sv-SE" smtClean="0"/>
              <a:t>21</a:t>
            </a:fld>
            <a:endParaRPr lang="sv-SE"/>
          </a:p>
        </p:txBody>
      </p:sp>
    </p:spTree>
    <p:extLst>
      <p:ext uri="{BB962C8B-B14F-4D97-AF65-F5344CB8AC3E}">
        <p14:creationId xmlns:p14="http://schemas.microsoft.com/office/powerpoint/2010/main" val="3832796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latin typeface="Calibri" panose="020F0502020204030204" pitchFamily="34" charset="0"/>
                <a:ea typeface="Calibri" panose="020F0502020204030204" pitchFamily="34" charset="0"/>
                <a:cs typeface="Calibri" panose="020F0502020204030204" pitchFamily="34" charset="0"/>
              </a:rPr>
              <a:t>Talmanus:</a:t>
            </a:r>
          </a:p>
          <a:p>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Offentliga affärer är globala affärer. </a:t>
            </a:r>
          </a:p>
          <a:p>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För offentliga organisationer är det både en möjlighet och ett ansvar att använda upphandling som ett styrmedel för att nå samhällspolitiska mål. </a:t>
            </a:r>
          </a:p>
          <a:p>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 en hållbar upphandling tar du inte bara hänsyn till de fördelar som uppstår för din organisation utan ser till samhället i sin helhet. Samtidigt minimerar du skador på miljön och värnar om olika sociala aspekter såsom schyssta arbetsvillkor. Det lönar sig såväl för ekonomin som för samhället att ställa hållbarhetskrav i offentlig upphandling.</a:t>
            </a:r>
            <a:endParaRPr lang="sv-SE" b="1">
              <a:latin typeface="Calibri" panose="020F0502020204030204" pitchFamily="34" charset="0"/>
              <a:ea typeface="Calibri" panose="020F0502020204030204" pitchFamily="34" charset="0"/>
              <a:cs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22</a:t>
            </a:fld>
            <a:endParaRPr lang="sv-SE"/>
          </a:p>
        </p:txBody>
      </p:sp>
    </p:spTree>
    <p:extLst>
      <p:ext uri="{BB962C8B-B14F-4D97-AF65-F5344CB8AC3E}">
        <p14:creationId xmlns:p14="http://schemas.microsoft.com/office/powerpoint/2010/main" val="3675481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mn-lt"/>
              </a:rPr>
              <a:t>Talmanus</a:t>
            </a:r>
            <a:r>
              <a:rPr lang="sv-SE">
                <a:latin typeface="+mn-lt"/>
              </a:rPr>
              <a:t>:</a:t>
            </a:r>
          </a:p>
          <a:p>
            <a:r>
              <a:rPr lang="sv-SE" sz="1200" b="0" i="1" noProof="0">
                <a:latin typeface="+mn-lt"/>
                <a:ea typeface="Calibri"/>
                <a:cs typeface="Calibri"/>
              </a:rPr>
              <a:t>OBS! Bilden är klickbar och länkar direkt till Upphandlingsmyndighetens webbplats! (Klicka på: är mindre än två upphandlingar bort)</a:t>
            </a:r>
          </a:p>
          <a:p>
            <a:endParaRPr lang="sv-SE">
              <a:latin typeface="+mn-lt"/>
            </a:endParaRPr>
          </a:p>
          <a:p>
            <a:pPr marL="0" marR="0">
              <a:spcBef>
                <a:spcPts val="0"/>
              </a:spcBef>
              <a:spcAft>
                <a:spcPts val="0"/>
              </a:spcAft>
            </a:pPr>
            <a:r>
              <a:rPr lang="sv-SE" sz="1200">
                <a:solidFill>
                  <a:srgbClr val="000000"/>
                </a:solidFill>
                <a:effectLst/>
                <a:latin typeface="+mn-lt"/>
              </a:rPr>
              <a:t>De 17 globala målen för hållbar utveckling i Agenda 2030, som FN:s medlemsländer har kommit överens om, ska vara uppnådda till år 2030. Det innebär att möjligheterna att använda upphandling som styrmedel är mindre än två upphandlingar bort. Upphandling är därmed ett viktigt styrmedel för att nå samhällspolitiska mål och bidra till mer hållbara affärsmodeller. Genom strategiskt inköpsarbete för hållbar upphandling kan det offentliga tillsammans med näringslivet bidra till en hållbar samhällsutveckling och att vi når målen i Agenda 2030.</a:t>
            </a:r>
          </a:p>
          <a:p>
            <a:pPr marL="0" marR="0">
              <a:spcBef>
                <a:spcPts val="0"/>
              </a:spcBef>
              <a:spcAft>
                <a:spcPts val="0"/>
              </a:spcAft>
            </a:pPr>
            <a:r>
              <a:rPr lang="sv-SE" sz="1200">
                <a:solidFill>
                  <a:srgbClr val="000000"/>
                </a:solidFill>
                <a:effectLst/>
                <a:latin typeface="+mn-lt"/>
              </a:rPr>
              <a:t> </a:t>
            </a:r>
          </a:p>
          <a:p>
            <a:pPr marL="0" marR="0">
              <a:spcBef>
                <a:spcPts val="0"/>
              </a:spcBef>
              <a:spcAft>
                <a:spcPts val="0"/>
              </a:spcAft>
            </a:pPr>
            <a:r>
              <a:rPr lang="sv-SE" sz="1200">
                <a:solidFill>
                  <a:srgbClr val="000000"/>
                </a:solidFill>
                <a:effectLst/>
                <a:latin typeface="+mn-lt"/>
              </a:rPr>
              <a:t>Agenda 2030 ger i sig själv inte i detalj vägledning för vilka krav upphandlande organisationer bör ställa i offentlig upphandling, men visar vilka mål som världens länder har åtagit sig att arbeta för. Det kan användas som en vägledning för en organisations eget hållbarhetsarbete och för att sätta hållbarhetsmål för organisationens inköpsarbete.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latin typeface="+mn-lt"/>
            </a:endParaRPr>
          </a:p>
          <a:p>
            <a:endParaRPr lang="sv-SE">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23</a:t>
            </a:fld>
            <a:endParaRPr lang="sv-SE"/>
          </a:p>
        </p:txBody>
      </p:sp>
    </p:spTree>
    <p:extLst>
      <p:ext uri="{BB962C8B-B14F-4D97-AF65-F5344CB8AC3E}">
        <p14:creationId xmlns:p14="http://schemas.microsoft.com/office/powerpoint/2010/main" val="4038697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Calibri" panose="020F0502020204030204" pitchFamily="34" charset="0"/>
                <a:ea typeface="Calibri" panose="020F0502020204030204" pitchFamily="34" charset="0"/>
                <a:cs typeface="Calibri" panose="020F0502020204030204" pitchFamily="34" charset="0"/>
              </a:rPr>
              <a:t>Talmanus:</a:t>
            </a:r>
          </a:p>
          <a:p>
            <a:pPr marL="0" marR="0">
              <a:spcBef>
                <a:spcPts val="0"/>
              </a:spcBef>
              <a:spcAft>
                <a:spcPts val="0"/>
              </a:spcAft>
            </a:pPr>
            <a:r>
              <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 hållbar upphandling omfattar inte bara miljöpåverkan utan avser en bredare definition av hållbarhet och inkluderar även den sociala och ekonomiska dimensionen. </a:t>
            </a:r>
          </a:p>
          <a:p>
            <a:pPr marL="0" marR="0">
              <a:spcBef>
                <a:spcPts val="0"/>
              </a:spcBef>
              <a:spcAft>
                <a:spcPts val="0"/>
              </a:spcAft>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Ekonomisk hållbarhet</a:t>
            </a: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Den "yngsta" dimensionen av hållbarhet kan verka tvetydig men i praktiken är den självklar för offentligt sektor. Ekonomisk hållbarhet handlar om effektiv användning av skattemedel, att ta hänsyn till de långsiktiga kostnaderna samt vårda och underhålla resurser för att skapa långsiktigt hållbara värden. Det handlar om att bidra till att använda skattemedel på ett ansvarsfullt sätt, att pengarna inte ska gå till att göra det sämre för andra människor utan istället till att förbättra. I samband med en upphandling kan det handla om att ta hänsyn till den ekonomiska kostnaden över hela livscykeln och inkludera de långsiktiga kostnaderna för förbrukningen av resurser.</a:t>
            </a:r>
          </a:p>
          <a:p>
            <a:pPr marL="0" marR="0">
              <a:spcBef>
                <a:spcPts val="0"/>
              </a:spcBef>
              <a:spcAft>
                <a:spcPts val="0"/>
              </a:spcAft>
            </a:pP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Miljömässig hållbarhet: </a:t>
            </a:r>
          </a:p>
          <a:p>
            <a:pPr marL="0" marR="0">
              <a:spcBef>
                <a:spcPts val="0"/>
              </a:spcBef>
              <a:spcAft>
                <a:spcPts val="0"/>
              </a:spcAft>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Miljöfrågan är komplex och omfattar många frågor. Många gånger kan det finnas målkonflikter, dvs för att lösa ett miljöproblem skapas andra miljöproblem. Upphandlande organisationer har en del i det här och är en del av den rådande normen med en linjär ekonomi, där förbrukade produkter hamnar på soptippen. Det innebär att man även kan vara en del av lösningen. Miljömässig hållbarhet i upphandling handlar därmed om att långsiktigt behålla jordens ekosystem och dess funktioner. Det kan exempelvis innebära att man i samband med en upphandling analyserar vilka miljöpåverkan upphandlingsobjektet medför genom att se till hela livscykeln.</a:t>
            </a:r>
          </a:p>
          <a:p>
            <a:pPr marL="0" marR="0">
              <a:spcBef>
                <a:spcPts val="0"/>
              </a:spcBef>
              <a:spcAft>
                <a:spcPts val="0"/>
              </a:spcAft>
            </a:pP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hållbarhet:  </a:t>
            </a: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Ett socialt hållbart samhälle är ett jämställt och jämlikt samhälle där människor lever ett gott liv med god hälsa, utan orättvisa skillnader och där alla är delaktiga i samhällsutvecklingen. När upphandlande organisationer tar social hänsyn i upphandlingar medverkar de till att använda skattemedel på ett ansvarsfullt sätt. Det bidrar till att skapa ett socialt hållbart samhälle. Upphandlingsreglerna innebär inte bara möjligheter att inkludera sociala hänsyn vid upphandling, utan också vissa skyldigheter. Det gäller exempelvis vissa arbetsrättsliga villkor och säkerställandet av tillgänglighet. Det kan i samband med en upphandling med Social hållbarhet handla om att säkerställa schyssta arbetsvillkor för de personer som ska utföra offentliga kontrakt eller att erbjuda personer som står långt ifrån arbetsmarknaden möjlighet till sysselsättning.</a:t>
            </a:r>
          </a:p>
          <a:p>
            <a:pPr marL="0" marR="0">
              <a:spcBef>
                <a:spcPts val="0"/>
              </a:spcBef>
              <a:spcAft>
                <a:spcPts val="0"/>
              </a:spcAft>
            </a:pPr>
            <a:r>
              <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rPr>
              <a:t>Tillsammans utgör dessa dimensioner en viktig grund för hur en upphandlande organisation kan utforma sitt strategisk inköpsarbete för att bidra till ett mer hållbart samhälle. </a:t>
            </a: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24</a:t>
            </a:fld>
            <a:endParaRPr lang="sv-SE"/>
          </a:p>
        </p:txBody>
      </p:sp>
    </p:spTree>
    <p:extLst>
      <p:ext uri="{BB962C8B-B14F-4D97-AF65-F5344CB8AC3E}">
        <p14:creationId xmlns:p14="http://schemas.microsoft.com/office/powerpoint/2010/main" val="225347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Calibri" panose="020F0502020204030204" pitchFamily="34" charset="0"/>
                <a:ea typeface="Calibri" panose="020F0502020204030204" pitchFamily="34" charset="0"/>
                <a:cs typeface="Calibri" panose="020F0502020204030204" pitchFamily="34" charset="0"/>
              </a:rPr>
              <a:t>Talmanus:</a:t>
            </a:r>
          </a:p>
          <a:p>
            <a:r>
              <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rPr>
              <a:t>Hållbar upphandling kan verka utmanande. Att ta sig an hållbarhetsfrågor, oavsett om det är i upphandling eller annat strategiskt arbete, kräver en hel del kunskap och resurser. Det kräver även en kunskap om upphandling för att kunna använda det som ett strategiskt verktyg. Detta är därför viktigt att prioritera om upphandling ska kunna bidra till att uppnå samhällspolitiska mål.</a:t>
            </a:r>
          </a:p>
          <a:p>
            <a:endPar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Även om sakfrågan är komplex och upphandlande organisationer har olika förutsättningar att jobba med hållbarhet så är det positiva att hållbarhetsarbete går att integrera i upphandlingsprocessen. Genom att följa stegen för inköpsprocessen kan upphandlande organisationer göra inköpsarbetet strategiskt även ur hållbarhetssynpunkt.</a:t>
            </a:r>
          </a:p>
          <a:p>
            <a:pPr marL="342900" marR="0">
              <a:spcBef>
                <a:spcPts val="0"/>
              </a:spcBef>
              <a:spcAft>
                <a:spcPts val="0"/>
              </a:spcAft>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Analysera miljö- och social påverkan.</a:t>
            </a: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Utforma hållbarhetskrav som driver marknadsutvecklingen i en mer hållbar riktning.</a:t>
            </a: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Följ upp ställda krav.</a:t>
            </a:r>
          </a:p>
          <a:p>
            <a:pPr rtl="0" fontAlgn="ctr">
              <a:spcBef>
                <a:spcPts val="0"/>
              </a:spcBef>
              <a:spcAft>
                <a:spcPts val="0"/>
              </a:spcAft>
              <a:buFont typeface="Arial" panose="020B0604020202020204" pitchFamily="34" charset="0"/>
              <a:buNone/>
            </a:pP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ctr">
              <a:spcBef>
                <a:spcPts val="0"/>
              </a:spcBef>
              <a:spcAft>
                <a:spcPts val="0"/>
              </a:spcAft>
              <a:buFont typeface="Arial" panose="020B0604020202020204" pitchFamily="34" charset="0"/>
              <a:buNone/>
            </a:pPr>
            <a:r>
              <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rPr>
              <a:t>Tillsammans leder det till en mer hållbar upphandling och en bättre samhällsutveckling. </a:t>
            </a: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25</a:t>
            </a:fld>
            <a:endParaRPr lang="sv-SE"/>
          </a:p>
        </p:txBody>
      </p:sp>
    </p:spTree>
    <p:extLst>
      <p:ext uri="{BB962C8B-B14F-4D97-AF65-F5344CB8AC3E}">
        <p14:creationId xmlns:p14="http://schemas.microsoft.com/office/powerpoint/2010/main" val="701752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latin typeface="Calibri" panose="020F0502020204030204" pitchFamily="34" charset="0"/>
                <a:ea typeface="Calibri" panose="020F0502020204030204" pitchFamily="34" charset="0"/>
                <a:cs typeface="Calibri" panose="020F0502020204030204" pitchFamily="34" charset="0"/>
              </a:rPr>
              <a:t>Talmanus:</a:t>
            </a:r>
          </a:p>
          <a:p>
            <a:r>
              <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rPr>
              <a:t>Varför är det viktigt att upphandlande organisationer prioriterar hållbar upphandling?</a:t>
            </a:r>
          </a:p>
          <a:p>
            <a:endPar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Strategiskt verktyg i omställningen mot en mer hållbar samhällsutveckling och cirkulär ekonomi</a:t>
            </a:r>
          </a:p>
          <a:p>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Upphandling har pekats ut som ett av de viktigaste verktygen som upphandlande organisationer har för att bland annat nå Agenda 2030-målen och en mer cirkulär ekonomi. Genom att se upphandling som ett strategiskt styrmedel kan upphandlingens potential bidra till att nå organisationens verksamhetsmål och leda till nya lösningar.</a:t>
            </a:r>
          </a:p>
          <a:p>
            <a:pPr rtl="0" fontAlgn="ctr">
              <a:spcBef>
                <a:spcPts val="0"/>
              </a:spcBef>
              <a:spcAft>
                <a:spcPts val="0"/>
              </a:spcAft>
              <a:buFont typeface="Arial" panose="020B0604020202020204" pitchFamily="34" charset="0"/>
              <a:buNone/>
            </a:pP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ctr">
              <a:spcBef>
                <a:spcPts val="0"/>
              </a:spcBef>
              <a:spcAft>
                <a:spcPts val="0"/>
              </a:spcAft>
              <a:buFont typeface="Arial" panose="020B0604020202020204" pitchFamily="34" charset="0"/>
              <a:buNone/>
            </a:pPr>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Ta ansvar för inköpsbehov och samhället</a:t>
            </a:r>
          </a:p>
          <a:p>
            <a:pPr rtl="0" fontAlgn="ctr">
              <a:spcBef>
                <a:spcPts val="0"/>
              </a:spcBef>
              <a:spcAft>
                <a:spcPts val="0"/>
              </a:spcAft>
              <a:buFont typeface="Arial" panose="020B0604020202020204" pitchFamily="34" charset="0"/>
              <a:buNone/>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Förväntningarna på hållbara offentliga affärer ökar hos både medborgare och beslutsfattare. Upphandlande organisationer har ett ansvar och förutsättningar att bidra till en mer hållbar samhällsutveckling. </a:t>
            </a:r>
          </a:p>
          <a:p>
            <a:pPr rtl="0" fontAlgn="ctr">
              <a:spcBef>
                <a:spcPts val="0"/>
              </a:spcBef>
              <a:spcAft>
                <a:spcPts val="0"/>
              </a:spcAft>
              <a:buFont typeface="Arial" panose="020B0604020202020204" pitchFamily="34" charset="0"/>
              <a:buNone/>
            </a:pP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ctr">
              <a:spcBef>
                <a:spcPts val="0"/>
              </a:spcBef>
              <a:spcAft>
                <a:spcPts val="0"/>
              </a:spcAft>
              <a:buFont typeface="Arial" panose="020B0604020202020204" pitchFamily="34" charset="0"/>
              <a:buNone/>
            </a:pPr>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Möjliggör innovativa lösningar och etablering av nya samarbeten med näringslivet</a:t>
            </a:r>
          </a:p>
          <a:p>
            <a:pPr rtl="0" fontAlgn="ctr">
              <a:spcBef>
                <a:spcPts val="0"/>
              </a:spcBef>
              <a:spcAft>
                <a:spcPts val="0"/>
              </a:spcAft>
              <a:buFont typeface="Arial" panose="020B0604020202020204" pitchFamily="34" charset="0"/>
              <a:buNone/>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Upphandlande organisationer kan använda sin köpkraft till att stimulera ett välfungerande näringsliv med en variation av leverantörer och nya innovativa lösningar.</a:t>
            </a:r>
          </a:p>
          <a:p>
            <a:pPr rtl="0" fontAlgn="ctr">
              <a:spcBef>
                <a:spcPts val="0"/>
              </a:spcBef>
              <a:spcAft>
                <a:spcPts val="0"/>
              </a:spcAft>
              <a:buFont typeface="Arial" panose="020B0604020202020204" pitchFamily="34" charset="0"/>
              <a:buNone/>
            </a:pP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ctr">
              <a:spcBef>
                <a:spcPts val="0"/>
              </a:spcBef>
              <a:spcAft>
                <a:spcPts val="0"/>
              </a:spcAft>
              <a:buFont typeface="Arial" panose="020B0604020202020204" pitchFamily="34" charset="0"/>
              <a:buNone/>
            </a:pPr>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Driver verksamhetsförbättringar och kan minska kostnader</a:t>
            </a:r>
          </a:p>
          <a:p>
            <a:pPr rtl="0" fontAlgn="ctr">
              <a:spcBef>
                <a:spcPts val="0"/>
              </a:spcBef>
              <a:spcAft>
                <a:spcPts val="0"/>
              </a:spcAft>
              <a:buFont typeface="Arial" panose="020B0604020202020204" pitchFamily="34" charset="0"/>
              <a:buNone/>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Hållbara inköp behöver inte kosta mer. Att arbeta strategiskt med hållbar upphandling kan även driva på verksamhetsförbättringar då nya innovativa lösningar efterfrågas.</a:t>
            </a: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26</a:t>
            </a:fld>
            <a:endParaRPr lang="sv-SE"/>
          </a:p>
        </p:txBody>
      </p:sp>
    </p:spTree>
    <p:extLst>
      <p:ext uri="{BB962C8B-B14F-4D97-AF65-F5344CB8AC3E}">
        <p14:creationId xmlns:p14="http://schemas.microsoft.com/office/powerpoint/2010/main" val="29958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err="1">
                <a:latin typeface="Calibri" panose="020F0502020204030204" pitchFamily="34" charset="0"/>
                <a:ea typeface="Calibri" panose="020F0502020204030204" pitchFamily="34" charset="0"/>
                <a:cs typeface="Calibri" panose="020F0502020204030204" pitchFamily="34" charset="0"/>
              </a:rPr>
              <a:t>Talmanus</a:t>
            </a:r>
            <a:r>
              <a:rPr lang="sv-SE" sz="1200" b="1">
                <a:latin typeface="Calibri" panose="020F0502020204030204" pitchFamily="34" charset="0"/>
                <a:ea typeface="Calibri" panose="020F0502020204030204" pitchFamily="34" charset="0"/>
                <a:cs typeface="Calibri" panose="020F0502020204030204" pitchFamily="34" charset="0"/>
              </a:rPr>
              <a:t>:</a:t>
            </a:r>
          </a:p>
          <a:p>
            <a:r>
              <a:rPr lang="sv-SE" sz="1200" b="0">
                <a:solidFill>
                  <a:srgbClr val="000000"/>
                </a:solidFill>
                <a:effectLst/>
                <a:latin typeface="Calibri" panose="020F0502020204030204" pitchFamily="34" charset="0"/>
                <a:ea typeface="Calibri" panose="020F0502020204030204" pitchFamily="34" charset="0"/>
                <a:cs typeface="Calibri" panose="020F0502020204030204" pitchFamily="34" charset="0"/>
              </a:rPr>
              <a:t>Vad är nästa steg som ni i rollen som beslutsfattare kan ta för att understödja arbetet med hållbar upphandling inom organisationen?</a:t>
            </a:r>
          </a:p>
          <a:p>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Säkerställ att det finns rätt kompetens och resurser för att arbeta med hållbarhetskrav i upphandling.</a:t>
            </a: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Säkerställ att styrning och ansvarsfördelning för inköpsarbetet är tillräckligt tydligt.</a:t>
            </a:r>
          </a:p>
          <a:p>
            <a:pPr marL="171450" indent="-171450" rtl="0" fontAlgn="ctr">
              <a:spcBef>
                <a:spcPts val="0"/>
              </a:spcBef>
              <a:spcAft>
                <a:spcPts val="0"/>
              </a:spcAft>
              <a:buFontTx/>
              <a:buChar char="-"/>
            </a:pPr>
            <a:endPar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fontAlgn="ctr">
              <a:spcBef>
                <a:spcPts val="0"/>
              </a:spcBef>
              <a:spcAft>
                <a:spcPts val="0"/>
              </a:spcAft>
              <a:buFontTx/>
              <a:buNone/>
            </a:pPr>
            <a:r>
              <a:rPr lang="sv-SE"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Nyttja Upphandlingsmyndighetens stöd för hållbar upphandling </a:t>
            </a:r>
            <a:r>
              <a:rPr lang="sv-SE" sz="1200" b="0" i="1">
                <a:solidFill>
                  <a:srgbClr val="000000"/>
                </a:solidFill>
                <a:effectLst/>
                <a:latin typeface="Calibri" panose="020F0502020204030204" pitchFamily="34" charset="0"/>
                <a:ea typeface="Calibri" panose="020F0502020204030204" pitchFamily="34" charset="0"/>
                <a:cs typeface="Calibri" panose="020F0502020204030204" pitchFamily="34" charset="0"/>
              </a:rPr>
              <a:t>(klicka i länken på bilden)</a:t>
            </a: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Metodstöd för ändamålsenliga inköpsorganisationer</a:t>
            </a: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Vägledning för hållbar upphandling</a:t>
            </a:r>
          </a:p>
          <a:p>
            <a:pPr marL="171450" indent="-171450" rtl="0" fontAlgn="ctr">
              <a:spcBef>
                <a:spcPts val="0"/>
              </a:spcBef>
              <a:spcAft>
                <a:spcPts val="0"/>
              </a:spcAft>
              <a:buFontTx/>
              <a:buChar char="-"/>
            </a:pPr>
            <a:r>
              <a:rPr lang="sv-SE"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Riskanalyser och hållbarhetskriterier för olika inköpsområden. </a:t>
            </a:r>
          </a:p>
        </p:txBody>
      </p:sp>
      <p:sp>
        <p:nvSpPr>
          <p:cNvPr id="4" name="Platshållare för bildnummer 3"/>
          <p:cNvSpPr>
            <a:spLocks noGrp="1"/>
          </p:cNvSpPr>
          <p:nvPr>
            <p:ph type="sldNum" sz="quarter" idx="5"/>
          </p:nvPr>
        </p:nvSpPr>
        <p:spPr/>
        <p:txBody>
          <a:bodyPr/>
          <a:lstStyle/>
          <a:p>
            <a:fld id="{ACB473DD-EFE9-BE41-8E83-32337D6D47A0}" type="slidenum">
              <a:rPr lang="sv-SE" smtClean="0"/>
              <a:t>27</a:t>
            </a:fld>
            <a:endParaRPr lang="sv-SE"/>
          </a:p>
        </p:txBody>
      </p:sp>
    </p:spTree>
    <p:extLst>
      <p:ext uri="{BB962C8B-B14F-4D97-AF65-F5344CB8AC3E}">
        <p14:creationId xmlns:p14="http://schemas.microsoft.com/office/powerpoint/2010/main" val="2330605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err="1"/>
              <a:t>Talmanus</a:t>
            </a:r>
            <a:r>
              <a:rPr lang="sv-SE" b="1"/>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När upphandlande organisationer inom offentlig sektor gör inköp ska de följa vissa bestämmelser för att ta tillvara konkurrensen på marknaden. Detta framgår av reglerna för offentlig upphandling.</a:t>
            </a:r>
          </a:p>
        </p:txBody>
      </p:sp>
      <p:sp>
        <p:nvSpPr>
          <p:cNvPr id="4" name="Platshållare för bildnummer 3"/>
          <p:cNvSpPr>
            <a:spLocks noGrp="1"/>
          </p:cNvSpPr>
          <p:nvPr>
            <p:ph type="sldNum" sz="quarter" idx="5"/>
          </p:nvPr>
        </p:nvSpPr>
        <p:spPr/>
        <p:txBody>
          <a:bodyPr/>
          <a:lstStyle/>
          <a:p>
            <a:fld id="{ACB473DD-EFE9-BE41-8E83-32337D6D47A0}" type="slidenum">
              <a:rPr lang="sv-SE" smtClean="0"/>
              <a:t>28</a:t>
            </a:fld>
            <a:endParaRPr lang="sv-SE"/>
          </a:p>
        </p:txBody>
      </p:sp>
    </p:spTree>
    <p:extLst>
      <p:ext uri="{BB962C8B-B14F-4D97-AF65-F5344CB8AC3E}">
        <p14:creationId xmlns:p14="http://schemas.microsoft.com/office/powerpoint/2010/main" val="3737334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latin typeface="+mn-lt"/>
              </a:rPr>
              <a:t>Talmanus:</a:t>
            </a:r>
          </a:p>
          <a:p>
            <a:pPr>
              <a:lnSpc>
                <a:spcPts val="1300"/>
              </a:lnSpc>
            </a:pPr>
            <a:r>
              <a:rPr lang="sv-SE" sz="1200" b="0" i="0">
                <a:solidFill>
                  <a:srgbClr val="000000"/>
                </a:solidFill>
                <a:effectLst/>
                <a:latin typeface="+mn-lt"/>
              </a:rPr>
              <a:t>Offentlig upphandling styrs av ett antal olika lagar som reglerar på vilket sätt det offentliga ska göra sina upphandlingar. </a:t>
            </a:r>
            <a:r>
              <a:rPr lang="sv-SE" sz="1200">
                <a:effectLst/>
                <a:latin typeface="+mn-lt"/>
                <a:ea typeface="MS Mincho" panose="02020609040205080304" pitchFamily="49" charset="-128"/>
                <a:cs typeface="Times New Roman" panose="02020603050405020304" pitchFamily="18" charset="0"/>
              </a:rPr>
              <a:t>I början fanns det endast en upphandlingslag som reglerade all anskaffning oavsett vad som skulle köpas in eller till vilken verksamhet det skulle köpas in till. </a:t>
            </a:r>
          </a:p>
          <a:p>
            <a:pPr>
              <a:lnSpc>
                <a:spcPts val="1300"/>
              </a:lnSpc>
            </a:pPr>
            <a:endParaRPr lang="sv-SE" sz="1200">
              <a:effectLst/>
              <a:latin typeface="+mn-lt"/>
              <a:ea typeface="MS Mincho" panose="02020609040205080304" pitchFamily="49" charset="-128"/>
              <a:cs typeface="Times New Roman" panose="02020603050405020304" pitchFamily="18" charset="0"/>
            </a:endParaRPr>
          </a:p>
          <a:p>
            <a:pPr>
              <a:lnSpc>
                <a:spcPts val="1300"/>
              </a:lnSpc>
            </a:pPr>
            <a:r>
              <a:rPr lang="sv-SE" sz="1200">
                <a:effectLst/>
                <a:latin typeface="+mn-lt"/>
                <a:ea typeface="MS Mincho" panose="02020609040205080304" pitchFamily="49" charset="-128"/>
                <a:cs typeface="Times New Roman" panose="02020603050405020304" pitchFamily="18" charset="0"/>
              </a:rPr>
              <a:t>Detta har nu ändrats och idag finns det i fyra upphandlingslagar som reglerar olika slags anskaffningar. </a:t>
            </a:r>
          </a:p>
          <a:p>
            <a:pPr>
              <a:lnSpc>
                <a:spcPts val="1300"/>
              </a:lnSpc>
            </a:pPr>
            <a:endParaRPr lang="sv-SE" sz="1200">
              <a:effectLst/>
              <a:latin typeface="+mn-lt"/>
              <a:ea typeface="MS Mincho" panose="02020609040205080304" pitchFamily="49" charset="-128"/>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29</a:t>
            </a:fld>
            <a:endParaRPr lang="sv-SE"/>
          </a:p>
        </p:txBody>
      </p:sp>
    </p:spTree>
    <p:extLst>
      <p:ext uri="{BB962C8B-B14F-4D97-AF65-F5344CB8AC3E}">
        <p14:creationId xmlns:p14="http://schemas.microsoft.com/office/powerpoint/2010/main" val="1239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a:p>
        </p:txBody>
      </p:sp>
      <p:sp>
        <p:nvSpPr>
          <p:cNvPr id="4" name="Platshållare för bildnummer 3"/>
          <p:cNvSpPr>
            <a:spLocks noGrp="1"/>
          </p:cNvSpPr>
          <p:nvPr>
            <p:ph type="sldNum" sz="quarter" idx="5"/>
          </p:nvPr>
        </p:nvSpPr>
        <p:spPr/>
        <p:txBody>
          <a:bodyPr/>
          <a:lstStyle/>
          <a:p>
            <a:fld id="{ACB473DD-EFE9-BE41-8E83-32337D6D47A0}" type="slidenum">
              <a:rPr lang="sv-SE" smtClean="0"/>
              <a:t>3</a:t>
            </a:fld>
            <a:endParaRPr lang="sv-SE"/>
          </a:p>
        </p:txBody>
      </p:sp>
    </p:spTree>
    <p:extLst>
      <p:ext uri="{BB962C8B-B14F-4D97-AF65-F5344CB8AC3E}">
        <p14:creationId xmlns:p14="http://schemas.microsoft.com/office/powerpoint/2010/main" val="1021401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p:txBody>
      </p:sp>
      <p:sp>
        <p:nvSpPr>
          <p:cNvPr id="4" name="Platshållare för bildnummer 3"/>
          <p:cNvSpPr>
            <a:spLocks noGrp="1"/>
          </p:cNvSpPr>
          <p:nvPr>
            <p:ph type="sldNum" sz="quarter" idx="5"/>
          </p:nvPr>
        </p:nvSpPr>
        <p:spPr/>
        <p:txBody>
          <a:bodyPr/>
          <a:lstStyle/>
          <a:p>
            <a:fld id="{ACB473DD-EFE9-BE41-8E83-32337D6D47A0}" type="slidenum">
              <a:rPr lang="sv-SE" smtClean="0"/>
              <a:t>30</a:t>
            </a:fld>
            <a:endParaRPr lang="sv-SE"/>
          </a:p>
        </p:txBody>
      </p:sp>
    </p:spTree>
    <p:extLst>
      <p:ext uri="{BB962C8B-B14F-4D97-AF65-F5344CB8AC3E}">
        <p14:creationId xmlns:p14="http://schemas.microsoft.com/office/powerpoint/2010/main" val="1224102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500"/>
              </a:lnSpc>
              <a:spcAft>
                <a:spcPts val="0"/>
              </a:spcAft>
              <a:buFont typeface="Calibri" panose="020F0502020204030204" pitchFamily="34" charset="0"/>
              <a:buNone/>
            </a:pPr>
            <a:r>
              <a:rPr lang="sv-SE" sz="1200" b="1" i="0">
                <a:effectLst/>
                <a:latin typeface="+mn-lt"/>
                <a:ea typeface="Georgia" panose="02040502050405020303" pitchFamily="18" charset="0"/>
                <a:cs typeface="Times New Roman" panose="02020603050405020304" pitchFamily="18" charset="0"/>
              </a:rPr>
              <a:t>Talmanus:</a:t>
            </a: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r>
              <a:rPr lang="sv-SE" sz="1200" b="0" i="0">
                <a:solidFill>
                  <a:srgbClr val="000000"/>
                </a:solidFill>
                <a:effectLst/>
                <a:latin typeface="+mn-lt"/>
              </a:rPr>
              <a:t>Vilken lag som ska tillämpas beror bland annat på vilken verksamhet som organisationen bedriver och vad som ska upphandlas. </a:t>
            </a:r>
            <a:r>
              <a:rPr lang="sv-SE" sz="1200" b="0" i="0">
                <a:effectLst/>
                <a:latin typeface="+mn-lt"/>
                <a:ea typeface="Georgia" panose="02040502050405020303" pitchFamily="18" charset="0"/>
                <a:cs typeface="Times New Roman" panose="02020603050405020304" pitchFamily="18" charset="0"/>
              </a:rPr>
              <a:t>Generellt kan dock sägas att om man är osäker på vilken lag som blir tillämplig så kan man alltid välja: </a:t>
            </a:r>
            <a:r>
              <a:rPr lang="sv-SE" sz="1200" b="0" i="0" u="none">
                <a:effectLst/>
                <a:latin typeface="+mn-lt"/>
                <a:ea typeface="Georgia" panose="02040502050405020303" pitchFamily="18" charset="0"/>
                <a:cs typeface="Times New Roman" panose="02020603050405020304" pitchFamily="18" charset="0"/>
              </a:rPr>
              <a:t>Lagen om offentlig upphandling (LOU) </a:t>
            </a:r>
            <a:r>
              <a:rPr lang="sv-SE" sz="1200" b="1" i="0">
                <a:effectLst/>
                <a:latin typeface="+mn-lt"/>
                <a:ea typeface="Georgia" panose="02040502050405020303" pitchFamily="18" charset="0"/>
                <a:cs typeface="Times New Roman" panose="02020603050405020304" pitchFamily="18" charset="0"/>
              </a:rPr>
              <a:t>- </a:t>
            </a:r>
            <a:r>
              <a:rPr lang="sv-SE" sz="1200" b="0" i="0">
                <a:effectLst/>
                <a:latin typeface="+mn-lt"/>
                <a:ea typeface="Georgia" panose="02040502050405020303" pitchFamily="18" charset="0"/>
                <a:cs typeface="Times New Roman" panose="02020603050405020304" pitchFamily="18" charset="0"/>
              </a:rPr>
              <a:t>då det är den striktaste upphandlingslagen. </a:t>
            </a: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endParaRPr lang="sv-SE" sz="1200" b="0" i="0">
              <a:solidFill>
                <a:srgbClr val="000000"/>
              </a:solidFill>
              <a:effectLst/>
              <a:latin typeface="+mn-lt"/>
            </a:endParaRPr>
          </a:p>
          <a:p>
            <a:pPr marL="0" lvl="0" indent="0">
              <a:lnSpc>
                <a:spcPts val="1500"/>
              </a:lnSpc>
              <a:spcAft>
                <a:spcPts val="0"/>
              </a:spcAft>
              <a:buFont typeface="Calibri" panose="020F0502020204030204" pitchFamily="34" charset="0"/>
              <a:buNone/>
            </a:pPr>
            <a:r>
              <a:rPr lang="sv-SE" sz="1200" b="1" i="0">
                <a:solidFill>
                  <a:srgbClr val="000000"/>
                </a:solidFill>
                <a:effectLst/>
                <a:latin typeface="+mn-lt"/>
              </a:rPr>
              <a:t>Lagen om offentlig upphandling (LOU) </a:t>
            </a:r>
            <a:r>
              <a:rPr lang="sv-SE" sz="1200" b="0" i="0">
                <a:solidFill>
                  <a:srgbClr val="000000"/>
                </a:solidFill>
                <a:effectLst/>
                <a:latin typeface="+mn-lt"/>
              </a:rPr>
              <a:t>är som sagt det övergripande regelverket för offentlig upphandling i Sverige och gäller för upphandlande organisationer om inköpet inte omfattas av någon av de andra upphandlingslagarna. </a:t>
            </a:r>
          </a:p>
          <a:p>
            <a:pPr marL="0" lvl="0" indent="0">
              <a:lnSpc>
                <a:spcPts val="1500"/>
              </a:lnSpc>
              <a:spcAft>
                <a:spcPts val="0"/>
              </a:spcAft>
              <a:buFont typeface="Calibri" panose="020F0502020204030204" pitchFamily="34" charset="0"/>
              <a:buNone/>
            </a:pPr>
            <a:endParaRPr lang="sv-SE" sz="1200" b="1" i="0">
              <a:solidFill>
                <a:srgbClr val="000000"/>
              </a:solidFill>
              <a:effectLst/>
              <a:latin typeface="+mn-lt"/>
            </a:endParaRPr>
          </a:p>
          <a:p>
            <a:pPr algn="l"/>
            <a:r>
              <a:rPr lang="sv-SE" sz="1200" b="1" i="0">
                <a:solidFill>
                  <a:srgbClr val="000000"/>
                </a:solidFill>
                <a:effectLst/>
                <a:latin typeface="+mn-lt"/>
              </a:rPr>
              <a:t>Lagen om upphandling inom områdena vatten, energi, transporter och posttjänster</a:t>
            </a:r>
            <a:r>
              <a:rPr lang="sv-SE" sz="1200" b="0" i="0">
                <a:solidFill>
                  <a:srgbClr val="000000"/>
                </a:solidFill>
                <a:effectLst/>
                <a:latin typeface="+mn-lt"/>
              </a:rPr>
              <a:t> </a:t>
            </a:r>
            <a:r>
              <a:rPr lang="sv-SE" sz="1200" b="1" i="0">
                <a:solidFill>
                  <a:srgbClr val="000000"/>
                </a:solidFill>
                <a:effectLst/>
                <a:latin typeface="+mn-lt"/>
              </a:rPr>
              <a:t>(LUF)</a:t>
            </a:r>
            <a:r>
              <a:rPr lang="sv-SE" sz="1200" b="0" i="0">
                <a:solidFill>
                  <a:srgbClr val="000000"/>
                </a:solidFill>
                <a:effectLst/>
                <a:latin typeface="+mn-lt"/>
              </a:rPr>
              <a:t> gäller om den verksamhet som upphandlingen avser omfattas av definitionen av försörjningssektorerna. Köparen benämns här upphandlande enhet.</a:t>
            </a:r>
          </a:p>
          <a:p>
            <a:pPr algn="l"/>
            <a:endParaRPr lang="sv-SE" sz="1200" b="0" i="0">
              <a:solidFill>
                <a:srgbClr val="00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a:effectLst/>
                <a:latin typeface="+mn-lt"/>
                <a:ea typeface="MS Mincho" panose="02020609040205080304" pitchFamily="49" charset="-128"/>
                <a:cs typeface="Times New Roman" panose="02020603050405020304" pitchFamily="18" charset="0"/>
              </a:rPr>
              <a:t>Huvudanledningen till att reglerna är annorlunda i LUF är att de områden som omfattas är mera konkurrensutsatta. </a:t>
            </a:r>
            <a:endParaRPr lang="sv-SE" sz="1200" b="0" i="0">
              <a:solidFill>
                <a:srgbClr val="000000"/>
              </a:solidFill>
              <a:effectLst/>
              <a:latin typeface="+mn-lt"/>
            </a:endParaRPr>
          </a:p>
          <a:p>
            <a:pPr marL="0" lvl="0" indent="0">
              <a:lnSpc>
                <a:spcPts val="1500"/>
              </a:lnSpc>
              <a:spcAft>
                <a:spcPts val="0"/>
              </a:spcAft>
              <a:buFont typeface="Calibri" panose="020F0502020204030204" pitchFamily="34" charset="0"/>
              <a:buNone/>
            </a:pPr>
            <a:endParaRPr lang="sv-SE" sz="1200" b="1" i="0">
              <a:solidFill>
                <a:srgbClr val="000000"/>
              </a:solidFill>
              <a:effectLst/>
              <a:latin typeface="+mn-lt"/>
            </a:endParaRPr>
          </a:p>
          <a:p>
            <a:pPr marL="0" lvl="0" indent="0">
              <a:lnSpc>
                <a:spcPts val="1500"/>
              </a:lnSpc>
              <a:spcAft>
                <a:spcPts val="0"/>
              </a:spcAft>
              <a:buFont typeface="Calibri" panose="020F0502020204030204" pitchFamily="34" charset="0"/>
              <a:buNone/>
            </a:pPr>
            <a:r>
              <a:rPr lang="sv-SE" sz="1200" b="1" i="0">
                <a:solidFill>
                  <a:srgbClr val="000000"/>
                </a:solidFill>
                <a:effectLst/>
                <a:latin typeface="+mn-lt"/>
              </a:rPr>
              <a:t>Lagen om upphandling av koncessioner (LUK) </a:t>
            </a:r>
            <a:r>
              <a:rPr lang="sv-SE" sz="1200" b="0" i="0">
                <a:solidFill>
                  <a:srgbClr val="000000"/>
                </a:solidFill>
                <a:effectLst/>
                <a:latin typeface="+mn-lt"/>
              </a:rPr>
              <a:t>gäller när den upphandlande organisationen vill ingå ett avtal om utförande av tjänster eller en byggentreprenad och ersättningen omfattar rätten att nyttja resultatet. Det måste även innebära en viss verksamhetsrisk för koncessionshavaren (leverantören). Detta innebär att koncessionshavaren kan få rätt att driva en verksamhet och då ta betalt av de personer som nyttjar tjänsten. I LUK benämns köparen upphandlande myndighet eller enhet.</a:t>
            </a:r>
          </a:p>
          <a:p>
            <a:pPr marL="0" lvl="0" indent="0">
              <a:lnSpc>
                <a:spcPts val="1500"/>
              </a:lnSpc>
              <a:spcAft>
                <a:spcPts val="0"/>
              </a:spcAft>
              <a:buFont typeface="Calibri" panose="020F0502020204030204" pitchFamily="34" charset="0"/>
              <a:buNone/>
            </a:pPr>
            <a:endParaRPr lang="sv-SE" sz="1200" b="0" i="0">
              <a:solidFill>
                <a:srgbClr val="000000"/>
              </a:solidFill>
              <a:effectLst/>
              <a:latin typeface="+mn-lt"/>
            </a:endParaRPr>
          </a:p>
          <a:p>
            <a:pPr marL="171450" lvl="0" indent="-171450">
              <a:lnSpc>
                <a:spcPts val="1500"/>
              </a:lnSpc>
              <a:spcAft>
                <a:spcPts val="0"/>
              </a:spcAft>
              <a:buFontTx/>
              <a:buChar char="-"/>
            </a:pPr>
            <a:r>
              <a:rPr lang="sv-SE" sz="1200">
                <a:effectLst/>
                <a:latin typeface="+mn-lt"/>
                <a:ea typeface="MS Mincho" panose="02020609040205080304" pitchFamily="49" charset="-128"/>
                <a:cs typeface="Times New Roman" panose="02020603050405020304" pitchFamily="18" charset="0"/>
              </a:rPr>
              <a:t>Koncessioner kan vara ett alternativ till att köpa byggentreprenader eller tjänster. Det kan exempelvis innebära att en kommun för sina invånare tillhandahåller simhallsverksamhet genom en koncession i stället för att driva den i egen regi.   </a:t>
            </a:r>
            <a:endParaRPr lang="sv-SE" sz="1200" b="0" i="0">
              <a:solidFill>
                <a:srgbClr val="000000"/>
              </a:solidFill>
              <a:effectLst/>
              <a:latin typeface="+mn-lt"/>
            </a:endParaRPr>
          </a:p>
          <a:p>
            <a:pPr marL="0" lvl="0" indent="0">
              <a:lnSpc>
                <a:spcPts val="1500"/>
              </a:lnSpc>
              <a:spcAft>
                <a:spcPts val="0"/>
              </a:spcAft>
              <a:buFont typeface="Calibri" panose="020F0502020204030204" pitchFamily="34" charset="0"/>
              <a:buNone/>
            </a:pPr>
            <a:endParaRPr lang="sv-SE" sz="1200" b="1" i="0">
              <a:solidFill>
                <a:srgbClr val="000000"/>
              </a:solidFill>
              <a:effectLst/>
              <a:latin typeface="+mn-lt"/>
            </a:endParaRP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r>
              <a:rPr lang="sv-SE" sz="1200" b="1" i="0">
                <a:solidFill>
                  <a:srgbClr val="000000"/>
                </a:solidFill>
                <a:effectLst/>
                <a:latin typeface="+mn-lt"/>
              </a:rPr>
              <a:t>Lagen om upphandlings på försvars- och säkerhetsområdet (LUFS) </a:t>
            </a:r>
            <a:r>
              <a:rPr lang="sv-SE" sz="1200" b="0" i="0">
                <a:solidFill>
                  <a:srgbClr val="000000"/>
                </a:solidFill>
                <a:effectLst/>
                <a:latin typeface="+mn-lt"/>
              </a:rPr>
              <a:t>används om upphandlande organisationer vill köpa militär utrustning eller utrustning av känslig karaktär, samt byggentreprenader, varor och tjänster som är direkt hänförligt till sådan utrustning. Även byggentreprenader och tjänster som är avsedda för militära syften eller av känslig karaktär omfattas av denna lag. I LUFS benämns köparen för upphandlande myndighet eller upphandlande enhet.</a:t>
            </a:r>
          </a:p>
          <a:p>
            <a:pPr marL="0" lvl="0" indent="0">
              <a:lnSpc>
                <a:spcPts val="1500"/>
              </a:lnSpc>
              <a:spcAft>
                <a:spcPts val="0"/>
              </a:spcAft>
              <a:buFont typeface="Calibri" panose="020F0502020204030204" pitchFamily="34" charset="0"/>
              <a:buNone/>
            </a:pPr>
            <a:endParaRPr lang="sv-SE" sz="1200" b="0" i="0">
              <a:solidFill>
                <a:srgbClr val="000000"/>
              </a:solidFill>
              <a:effectLst/>
              <a:latin typeface="+mn-lt"/>
            </a:endParaRPr>
          </a:p>
          <a:p>
            <a:pPr marL="171450" lvl="0" indent="-171450">
              <a:lnSpc>
                <a:spcPts val="1500"/>
              </a:lnSpc>
              <a:spcAft>
                <a:spcPts val="0"/>
              </a:spcAft>
              <a:buFontTx/>
              <a:buChar char="-"/>
            </a:pPr>
            <a:r>
              <a:rPr lang="sv-SE" sz="1200" b="0" i="0">
                <a:solidFill>
                  <a:srgbClr val="000000"/>
                </a:solidFill>
                <a:effectLst/>
                <a:latin typeface="+mn-lt"/>
              </a:rPr>
              <a:t>Med utrustning, byggentreprenader och tjänster av känslig karaktär avses utrustning, byggentreprenad och tjänster som har ett säkerhetssyfte och som inbegriper, kräver eller innehåller säkerhetsskyddsklassificerade uppgifter. </a:t>
            </a:r>
          </a:p>
          <a:p>
            <a:pPr marL="0" lvl="0" indent="0">
              <a:lnSpc>
                <a:spcPts val="1500"/>
              </a:lnSpc>
              <a:spcAft>
                <a:spcPts val="0"/>
              </a:spcAft>
              <a:buFont typeface="Calibri" panose="020F0502020204030204" pitchFamily="34" charset="0"/>
              <a:buNone/>
            </a:pPr>
            <a:endParaRPr lang="sv-SE" sz="1200" b="0" i="0">
              <a:solidFill>
                <a:srgbClr val="000000"/>
              </a:solidFill>
              <a:effectLst/>
              <a:latin typeface="+mn-lt"/>
            </a:endParaRP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r>
              <a:rPr lang="sv-SE" sz="1200" b="1">
                <a:effectLst/>
                <a:latin typeface="+mn-lt"/>
                <a:ea typeface="MS Mincho" panose="02020609040205080304" pitchFamily="49" charset="-128"/>
                <a:cs typeface="Times New Roman" panose="02020603050405020304" pitchFamily="18" charset="0"/>
              </a:rPr>
              <a:t>Blandad upphandling </a:t>
            </a: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r>
              <a:rPr lang="sv-SE" sz="1200">
                <a:effectLst/>
                <a:latin typeface="+mn-lt"/>
                <a:ea typeface="MS Mincho" panose="02020609040205080304" pitchFamily="49" charset="-128"/>
                <a:cs typeface="Times New Roman" panose="02020603050405020304" pitchFamily="18" charset="0"/>
              </a:rPr>
              <a:t>Ibland kan en upphandling omfattas av en eller flera upphandlingslagar, något som kallas för ”blandad upphandling”. </a:t>
            </a: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r>
              <a:rPr lang="sv-SE" sz="1200" b="0" i="0">
                <a:solidFill>
                  <a:srgbClr val="000000"/>
                </a:solidFill>
                <a:effectLst/>
                <a:latin typeface="+mn-lt"/>
              </a:rPr>
              <a:t>Med blandad upphandling menas en upphandling med ett blandat kontrakt för olika typer av upphandlingsföremål (varor, tjänster eller byggentreprenader eller olika slag av tjänster), eller en upphandling som lyder under flera upphandlingslagar. Det finns särskilda regler för hur blandande upphandlingar får genomföras. </a:t>
            </a: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endParaRPr lang="sv-SE" sz="1200" b="0" i="0">
              <a:solidFill>
                <a:srgbClr val="000000"/>
              </a:solidFill>
              <a:effectLst/>
              <a:latin typeface="+mn-lt"/>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r>
              <a:rPr lang="sv-SE" sz="1200">
                <a:effectLst/>
                <a:latin typeface="+mn-lt"/>
                <a:ea typeface="MS Mincho" panose="02020609040205080304" pitchFamily="49" charset="-128"/>
                <a:cs typeface="Times New Roman" panose="02020603050405020304" pitchFamily="18" charset="0"/>
              </a:rPr>
              <a:t>I de 4 olika upphandlingslagarna finns bestämmelser som i dessa fall hjälper till med ”bedömningen” av vilken upphandlingslag som ska tillämpas i det specifika fallet. Läs mer om blandad upphandling på Upphandlingsmyndighetens webbplats. </a:t>
            </a:r>
          </a:p>
          <a:p>
            <a:pPr marL="0" lvl="0" indent="0">
              <a:lnSpc>
                <a:spcPts val="1500"/>
              </a:lnSpc>
              <a:spcAft>
                <a:spcPts val="0"/>
              </a:spcAft>
              <a:buFont typeface="Calibri" panose="020F0502020204030204" pitchFamily="34" charset="0"/>
              <a:buNone/>
            </a:pPr>
            <a:endParaRPr lang="sv-SE" sz="1200" b="0" i="0">
              <a:effectLst/>
              <a:latin typeface="+mn-lt"/>
              <a:ea typeface="Georgia" panose="02040502050405020303" pitchFamily="18" charset="0"/>
              <a:cs typeface="Times New Roman" panose="02020603050405020304" pitchFamily="18" charset="0"/>
            </a:endParaRPr>
          </a:p>
          <a:p>
            <a:pPr marL="0" marR="0" lvl="0" indent="0" algn="l" defTabSz="914400" rtl="0" eaLnBrk="1" fontAlgn="auto" latinLnBrk="0" hangingPunct="1">
              <a:lnSpc>
                <a:spcPts val="1500"/>
              </a:lnSpc>
              <a:spcBef>
                <a:spcPts val="0"/>
              </a:spcBef>
              <a:spcAft>
                <a:spcPts val="0"/>
              </a:spcAft>
              <a:buClrTx/>
              <a:buSzTx/>
              <a:buFont typeface="Calibri" panose="020F0502020204030204" pitchFamily="34" charset="0"/>
              <a:buNone/>
              <a:tabLst/>
              <a:defRPr/>
            </a:pPr>
            <a:r>
              <a:rPr lang="sv-SE" sz="1200" i="1">
                <a:effectLst/>
                <a:latin typeface="+mn-lt"/>
                <a:ea typeface="MS Mincho" panose="02020609040205080304" pitchFamily="49" charset="-128"/>
                <a:cs typeface="Times New Roman" panose="02020603050405020304" pitchFamily="18" charset="0"/>
              </a:rPr>
              <a:t>Tips: Vilka lagar är tillämpliga för er? Tillhör ni försörjningssektorerna (el vatten osv)? Eller gör ni upphandlingar inom försvarsområdet (militär utrustning, inklusive alla tillhörande delar)? Då kanske det finns anledning av att prata om dessa annars räcker det kanske med att nämna dem översiktligt. </a:t>
            </a:r>
          </a:p>
        </p:txBody>
      </p:sp>
      <p:sp>
        <p:nvSpPr>
          <p:cNvPr id="4" name="Platshållare för bildnummer 3"/>
          <p:cNvSpPr>
            <a:spLocks noGrp="1"/>
          </p:cNvSpPr>
          <p:nvPr>
            <p:ph type="sldNum" sz="quarter" idx="5"/>
          </p:nvPr>
        </p:nvSpPr>
        <p:spPr/>
        <p:txBody>
          <a:bodyPr/>
          <a:lstStyle/>
          <a:p>
            <a:fld id="{ACB473DD-EFE9-BE41-8E83-32337D6D47A0}" type="slidenum">
              <a:rPr lang="sv-SE" smtClean="0"/>
              <a:t>31</a:t>
            </a:fld>
            <a:endParaRPr lang="sv-SE"/>
          </a:p>
        </p:txBody>
      </p:sp>
    </p:spTree>
    <p:extLst>
      <p:ext uri="{BB962C8B-B14F-4D97-AF65-F5344CB8AC3E}">
        <p14:creationId xmlns:p14="http://schemas.microsoft.com/office/powerpoint/2010/main" val="3787147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latin typeface="+mn-lt"/>
              </a:rPr>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mn-lt"/>
              </a:rPr>
              <a:t>I upphandlingslagarna finns det flera olika undantagsbestämmelser som innebär att upphandlingsreglerna inte behöver tillämpas vid vissa typer av inköp.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mn-lt"/>
              </a:rPr>
              <a:t>Undantagen varierar i vissa fall något mellan de olika lagarna. </a:t>
            </a:r>
            <a:r>
              <a:rPr lang="sv-SE">
                <a:latin typeface="+mn-lt"/>
              </a:rPr>
              <a:t>Alla undantag ska tillämpas restriktivt och det är den  upphandlande organisationen som ska styrka att det föreligger ett undantag. </a:t>
            </a:r>
          </a:p>
        </p:txBody>
      </p:sp>
      <p:sp>
        <p:nvSpPr>
          <p:cNvPr id="4" name="Platshållare för bildnummer 3"/>
          <p:cNvSpPr>
            <a:spLocks noGrp="1"/>
          </p:cNvSpPr>
          <p:nvPr>
            <p:ph type="sldNum" sz="quarter" idx="5"/>
          </p:nvPr>
        </p:nvSpPr>
        <p:spPr/>
        <p:txBody>
          <a:bodyPr/>
          <a:lstStyle/>
          <a:p>
            <a:fld id="{ACB473DD-EFE9-BE41-8E83-32337D6D47A0}" type="slidenum">
              <a:rPr lang="sv-SE" smtClean="0"/>
              <a:t>32</a:t>
            </a:fld>
            <a:endParaRPr lang="sv-SE"/>
          </a:p>
        </p:txBody>
      </p:sp>
    </p:spTree>
    <p:extLst>
      <p:ext uri="{BB962C8B-B14F-4D97-AF65-F5344CB8AC3E}">
        <p14:creationId xmlns:p14="http://schemas.microsoft.com/office/powerpoint/2010/main" val="1834194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p:txBody>
      </p:sp>
      <p:sp>
        <p:nvSpPr>
          <p:cNvPr id="4" name="Platshållare för bildnummer 3"/>
          <p:cNvSpPr>
            <a:spLocks noGrp="1"/>
          </p:cNvSpPr>
          <p:nvPr>
            <p:ph type="sldNum" sz="quarter" idx="5"/>
          </p:nvPr>
        </p:nvSpPr>
        <p:spPr/>
        <p:txBody>
          <a:bodyPr/>
          <a:lstStyle/>
          <a:p>
            <a:fld id="{ACB473DD-EFE9-BE41-8E83-32337D6D47A0}" type="slidenum">
              <a:rPr lang="sv-SE" smtClean="0"/>
              <a:t>33</a:t>
            </a:fld>
            <a:endParaRPr lang="sv-SE"/>
          </a:p>
        </p:txBody>
      </p:sp>
    </p:spTree>
    <p:extLst>
      <p:ext uri="{BB962C8B-B14F-4D97-AF65-F5344CB8AC3E}">
        <p14:creationId xmlns:p14="http://schemas.microsoft.com/office/powerpoint/2010/main" val="193042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mn-lt"/>
              </a:rPr>
              <a:t>Talmanus: </a:t>
            </a:r>
          </a:p>
          <a:p>
            <a:r>
              <a:rPr lang="sv-SE" b="0" i="0">
                <a:solidFill>
                  <a:srgbClr val="000000"/>
                </a:solidFill>
                <a:effectLst/>
                <a:latin typeface="+mn-lt"/>
              </a:rPr>
              <a:t>Lagen om valfrihetssystem (LOV) reglerar vad som ska gälla när upphandlande organisationer konkurrensutsätter delar av sin verksamhet genom att inrätta ett valfrihetssystem där brukaren får välja bland leverantörerna i systemet. Lagen gäller för kommuner och regioner när de inrättar valfrihetssystem för hälsovård- och socialtjänster. </a:t>
            </a:r>
          </a:p>
          <a:p>
            <a:endParaRPr lang="sv-SE" b="0" i="0">
              <a:solidFill>
                <a:srgbClr val="000000"/>
              </a:solidFill>
              <a:effectLst/>
              <a:latin typeface="+mn-lt"/>
            </a:endParaRPr>
          </a:p>
          <a:p>
            <a:r>
              <a:rPr lang="sv-SE" b="0" i="0">
                <a:solidFill>
                  <a:srgbClr val="000000"/>
                </a:solidFill>
                <a:effectLst/>
                <a:latin typeface="+mn-lt"/>
              </a:rPr>
              <a:t>Det är frivilligt för kommuner att införa valfrihetssystem men obligatoriskt för regionerna inom primärvården.</a:t>
            </a:r>
          </a:p>
          <a:p>
            <a:endParaRPr lang="sv-SE" b="0" i="0">
              <a:solidFill>
                <a:srgbClr val="000000"/>
              </a:solidFill>
              <a:effectLst/>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34</a:t>
            </a:fld>
            <a:endParaRPr lang="sv-SE"/>
          </a:p>
        </p:txBody>
      </p:sp>
    </p:spTree>
    <p:extLst>
      <p:ext uri="{BB962C8B-B14F-4D97-AF65-F5344CB8AC3E}">
        <p14:creationId xmlns:p14="http://schemas.microsoft.com/office/powerpoint/2010/main" val="382574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latin typeface="+mn-lt"/>
              </a:rPr>
              <a:t>Talmanus: </a:t>
            </a:r>
          </a:p>
          <a:p>
            <a:r>
              <a:rPr lang="sv-SE" b="0">
                <a:latin typeface="+mn-lt"/>
              </a:rPr>
              <a:t>Detta är några exempel: </a:t>
            </a:r>
          </a:p>
          <a:p>
            <a:endParaRPr lang="sv-SE"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solidFill>
                  <a:srgbClr val="000000"/>
                </a:solidFill>
                <a:effectLst/>
                <a:latin typeface="+mn-lt"/>
              </a:rPr>
              <a:t>Upphandlingsförordningen</a:t>
            </a:r>
            <a:r>
              <a:rPr lang="sv-SE" b="0" i="0">
                <a:solidFill>
                  <a:srgbClr val="000000"/>
                </a:solidFill>
                <a:effectLst/>
                <a:latin typeface="+mn-lt"/>
              </a:rPr>
              <a:t> - I upphandlingslagarna anges att regeringen får meddela föreskrifter i vissa avseenden. </a:t>
            </a:r>
          </a:p>
          <a:p>
            <a:pPr algn="l"/>
            <a:r>
              <a:rPr lang="sv-SE" b="0" i="0">
                <a:solidFill>
                  <a:srgbClr val="000000"/>
                </a:solidFill>
                <a:effectLst/>
                <a:latin typeface="+mn-lt"/>
              </a:rPr>
              <a:t>Förordningen innehåller kompletterande bestämmelser om: </a:t>
            </a:r>
          </a:p>
          <a:p>
            <a:pPr algn="l"/>
            <a:endParaRPr lang="sv-SE" b="0" i="0">
              <a:solidFill>
                <a:srgbClr val="000000"/>
              </a:solidFill>
              <a:effectLst/>
              <a:latin typeface="+mn-lt"/>
            </a:endParaRPr>
          </a:p>
          <a:p>
            <a:pPr marL="171450" indent="-171450" algn="l">
              <a:buFontTx/>
              <a:buChar char="-"/>
            </a:pPr>
            <a:r>
              <a:rPr lang="sv-SE" b="0" i="0">
                <a:solidFill>
                  <a:srgbClr val="000000"/>
                </a:solidFill>
                <a:effectLst/>
                <a:latin typeface="+mn-lt"/>
              </a:rPr>
              <a:t>Annonsering</a:t>
            </a:r>
          </a:p>
          <a:p>
            <a:pPr marL="171450" indent="-171450" algn="l">
              <a:buFontTx/>
              <a:buChar char="-"/>
            </a:pPr>
            <a:r>
              <a:rPr lang="sv-SE" b="0" i="0">
                <a:solidFill>
                  <a:srgbClr val="000000"/>
                </a:solidFill>
                <a:effectLst/>
                <a:latin typeface="+mn-lt"/>
              </a:rPr>
              <a:t>Krav på utrustningen för elektronisk mottagning av handlingar</a:t>
            </a:r>
          </a:p>
          <a:p>
            <a:pPr marL="171450" indent="-171450" algn="l">
              <a:buFontTx/>
              <a:buChar char="-"/>
            </a:pPr>
            <a:r>
              <a:rPr lang="sv-SE" b="0" i="0">
                <a:solidFill>
                  <a:srgbClr val="000000"/>
                </a:solidFill>
                <a:effectLst/>
                <a:latin typeface="+mn-lt"/>
              </a:rPr>
              <a:t>Innehåll i individuella rapporter (LOU) och protokoll (LUFS) </a:t>
            </a:r>
          </a:p>
          <a:p>
            <a:pPr marL="171450" indent="-171450" algn="l">
              <a:buFontTx/>
              <a:buChar char="-"/>
            </a:pPr>
            <a:r>
              <a:rPr lang="sv-SE" b="0" i="0">
                <a:solidFill>
                  <a:srgbClr val="000000"/>
                </a:solidFill>
                <a:effectLst/>
                <a:latin typeface="+mn-lt"/>
              </a:rPr>
              <a:t>Allmänna förvaltningsdomstolars underrättelseskyldighet.</a:t>
            </a:r>
          </a:p>
          <a:p>
            <a:endParaRPr lang="sv-SE" b="1">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solidFill>
                  <a:srgbClr val="000000"/>
                </a:solidFill>
                <a:effectLst/>
                <a:latin typeface="+mn-lt"/>
              </a:rPr>
              <a:t>Offentlighet och sekretess vid upphandling </a:t>
            </a:r>
            <a:r>
              <a:rPr lang="sv-SE" b="0" i="0">
                <a:solidFill>
                  <a:srgbClr val="000000"/>
                </a:solidFill>
                <a:effectLst/>
                <a:latin typeface="+mn-lt"/>
              </a:rPr>
              <a:t>- Offentlighetsprincipen gäller vanligen i offentliga upphandlingar.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n-lt"/>
              </a:rPr>
              <a:t>Absolut sekretess gäller fram till dess att upphandlingen avslutats (tilldelningsbeslut eller avbrytande).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n-lt"/>
              </a:rPr>
              <a:t>Det är alltid förbjudet att sprida uppgifter som omfattas av absolut sekretess. Det spelar ingen roll om en uppgift i och för sig bedöms som harmlös. I tryckfrihetsförordningens mening har ett anbud inte kommit in till myndigheten före den tidpunkt som har bestämts för öppnandet. Därmed är heller inte anbudet en allmän handling innan dess. Ett syfte med den absoluta sekretessen vid upphandlingar är att undvika anbudskarteller.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atin typeface="+mn-lt"/>
            </a:endParaRPr>
          </a:p>
          <a:p>
            <a:pPr algn="l"/>
            <a:r>
              <a:rPr lang="sv-SE" b="0" i="0">
                <a:solidFill>
                  <a:srgbClr val="000000"/>
                </a:solidFill>
                <a:effectLst/>
                <a:latin typeface="+mn-lt"/>
              </a:rPr>
              <a:t>Efter att upphandlingen avslutats har allmänheten som huvudregel rätt att ta del av allmänna handlingar som ska lämnas ut på begäran, exempelvis:</a:t>
            </a:r>
          </a:p>
          <a:p>
            <a:pPr algn="l"/>
            <a:endParaRPr lang="sv-SE" b="0" i="0">
              <a:solidFill>
                <a:srgbClr val="000000"/>
              </a:solidFill>
              <a:effectLst/>
              <a:latin typeface="+mn-lt"/>
            </a:endParaRPr>
          </a:p>
          <a:p>
            <a:pPr marL="171450" indent="-171450" algn="l">
              <a:buFontTx/>
              <a:buChar char="-"/>
            </a:pPr>
            <a:r>
              <a:rPr lang="sv-SE" b="0" i="0">
                <a:solidFill>
                  <a:srgbClr val="000000"/>
                </a:solidFill>
                <a:effectLst/>
                <a:latin typeface="+mn-lt"/>
              </a:rPr>
              <a:t>Upphandlingsdokument</a:t>
            </a:r>
          </a:p>
          <a:p>
            <a:pPr marL="171450" indent="-171450" algn="l">
              <a:buFontTx/>
              <a:buChar char="-"/>
            </a:pPr>
            <a:r>
              <a:rPr lang="sv-SE" b="0" i="0">
                <a:solidFill>
                  <a:srgbClr val="000000"/>
                </a:solidFill>
                <a:effectLst/>
                <a:latin typeface="+mn-lt"/>
              </a:rPr>
              <a:t>Anbud från olika leverantörer</a:t>
            </a:r>
          </a:p>
          <a:p>
            <a:pPr marL="171450" indent="-171450" algn="l">
              <a:buFontTx/>
              <a:buChar char="-"/>
            </a:pPr>
            <a:r>
              <a:rPr lang="sv-SE" b="0" i="0">
                <a:solidFill>
                  <a:srgbClr val="000000"/>
                </a:solidFill>
                <a:effectLst/>
                <a:latin typeface="+mn-lt"/>
              </a:rPr>
              <a:t>Avtal mellan upphandlande organisationer och deras leverantörer.</a:t>
            </a:r>
          </a:p>
          <a:p>
            <a:pPr algn="l"/>
            <a:endParaRPr lang="sv-SE"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solidFill>
                  <a:srgbClr val="000000"/>
                </a:solidFill>
                <a:effectLst/>
                <a:latin typeface="+mn-lt"/>
              </a:rPr>
              <a:t>Informationssäkerhet vid upphandling</a:t>
            </a:r>
          </a:p>
          <a:p>
            <a:pPr algn="l"/>
            <a:r>
              <a:rPr lang="sv-SE" b="0" i="0">
                <a:solidFill>
                  <a:srgbClr val="000000"/>
                </a:solidFill>
                <a:effectLst/>
                <a:latin typeface="+mn-lt"/>
              </a:rPr>
              <a:t>Informationssäkerhet handlar om att vidta åtgärder för att skydda olika typer av information. De skyddsåtgärder som vidtas ska bland annat förhindra att information läcker ut, förvanskas eller förstörs.</a:t>
            </a:r>
          </a:p>
          <a:p>
            <a:pPr algn="l"/>
            <a:r>
              <a:rPr lang="sv-SE" b="0" i="0">
                <a:solidFill>
                  <a:srgbClr val="000000"/>
                </a:solidFill>
                <a:effectLst/>
                <a:latin typeface="+mn-lt"/>
              </a:rPr>
              <a:t>Anledningen till att information ska skyddas vid upphandling kan skilja sig åt. Olika regelverk aktualiseras beroende på vilken typ av information som ska skyddas och varför informationen ska skyddas. </a:t>
            </a:r>
          </a:p>
          <a:p>
            <a:pPr algn="l"/>
            <a:endParaRPr lang="sv-SE"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solidFill>
                  <a:srgbClr val="000000"/>
                </a:solidFill>
                <a:effectLst/>
                <a:latin typeface="+mn-lt"/>
              </a:rPr>
              <a:t>Säkerhetsskyddad upphandling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mn-lt"/>
              </a:rPr>
              <a:t>Säkerhetsskyddade upphandlingar innebär bland annat att förebyggande åtgärder vidtas för att skydda Sverige mot brott som har betydelse för Sveriges säkerhet.</a:t>
            </a:r>
            <a:r>
              <a:rPr lang="sv-SE" b="1" i="0">
                <a:solidFill>
                  <a:srgbClr val="000000"/>
                </a:solidFill>
                <a:effectLst/>
                <a:latin typeface="+mn-lt"/>
              </a:rPr>
              <a:t> </a:t>
            </a:r>
            <a:r>
              <a:rPr lang="sv-SE" b="0" i="0">
                <a:solidFill>
                  <a:srgbClr val="000000"/>
                </a:solidFill>
                <a:effectLst/>
                <a:latin typeface="+mn-lt"/>
              </a:rPr>
              <a:t>I upphandlingssammanhang kan det behov som uppstår leda till frågan om behovet ska tillgodoses genom inköp eller genom att verksamhetsutövaren själv utför arbetet.</a:t>
            </a:r>
            <a:r>
              <a:rPr lang="sv-SE" b="1" i="0">
                <a:solidFill>
                  <a:srgbClr val="000000"/>
                </a:solidFill>
                <a:effectLst/>
                <a:latin typeface="+mn-lt"/>
              </a:rPr>
              <a:t> </a:t>
            </a:r>
            <a:r>
              <a:rPr lang="sv-SE" b="0" i="0">
                <a:solidFill>
                  <a:srgbClr val="000000"/>
                </a:solidFill>
                <a:effectLst/>
                <a:latin typeface="+mn-lt"/>
              </a:rPr>
              <a:t>Den upphandlande organisationen kanske resonerar att det blir för riskabelt eller för komplicerat att annonsera en säkerhetsskyddad upphandling.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a:solidFill>
                  <a:srgbClr val="000000"/>
                </a:solidFill>
                <a:effectLst/>
                <a:latin typeface="+mn-lt"/>
              </a:rPr>
              <a:t>GDPR</a:t>
            </a:r>
          </a:p>
          <a:p>
            <a:pPr algn="l"/>
            <a:r>
              <a:rPr lang="sv-SE" b="0" i="0">
                <a:solidFill>
                  <a:srgbClr val="000000"/>
                </a:solidFill>
                <a:effectLst/>
                <a:latin typeface="+mn-lt"/>
              </a:rPr>
              <a:t>Andra regler som kan bli aktuella kan exempelvis vara GDPR om exempelvis upphandlingen kommer att innebära att en tjänst utförs där personuppgifter kommer att hanteras. </a:t>
            </a:r>
          </a:p>
          <a:p>
            <a:pPr algn="l"/>
            <a:endParaRPr lang="sv-SE" b="0" i="0">
              <a:solidFill>
                <a:srgbClr val="000000"/>
              </a:solidFill>
              <a:effectLst/>
              <a:latin typeface="+mn-lt"/>
            </a:endParaRPr>
          </a:p>
          <a:p>
            <a:pPr algn="l"/>
            <a:r>
              <a:rPr lang="sv-SE" b="1">
                <a:solidFill>
                  <a:srgbClr val="000000"/>
                </a:solidFill>
                <a:latin typeface="+mn-lt"/>
              </a:rPr>
              <a:t>Statsstöd</a:t>
            </a:r>
          </a:p>
          <a:p>
            <a:r>
              <a:rPr lang="sv-SE">
                <a:latin typeface="+mn-lt"/>
                <a:ea typeface="MS Mincho"/>
                <a:cs typeface="Times New Roman" panose="02020603050405020304" pitchFamily="18" charset="0"/>
              </a:rPr>
              <a:t>Om ett inköp skulle leda till att en ekonomisk verksamhet gynnas med offentliga medel och detta påverkar konkurrens och handel inom EU kan det vara fråga om statsstöd som först behöver godkännas av Europeiska kommissionen eller utformas enligt vissa undantagsregler, för mer information se Upphandlingsmyndighetens information om statsstöd. </a:t>
            </a:r>
          </a:p>
          <a:p>
            <a:endParaRPr lang="sv-SE">
              <a:latin typeface="+mn-lt"/>
              <a:ea typeface="MS Mincho"/>
              <a:cs typeface="Times New Roman" panose="02020603050405020304" pitchFamily="18" charset="0"/>
            </a:endParaRPr>
          </a:p>
          <a:p>
            <a:r>
              <a:rPr lang="sv-SE">
                <a:latin typeface="+mn-lt"/>
                <a:ea typeface="MS Mincho"/>
                <a:cs typeface="Times New Roman" panose="02020603050405020304" pitchFamily="18" charset="0"/>
              </a:rPr>
              <a:t>Statsstöd kan även vara en förklaring till låga anbud, då gäller särskilda regler.</a:t>
            </a:r>
            <a:endParaRPr lang="sv-SE" sz="1200">
              <a:effectLst/>
              <a:latin typeface="+mn-lt"/>
              <a:ea typeface="MS Mincho" panose="02020609040205080304" pitchFamily="49" charset="-128"/>
              <a:cs typeface="Times New Roman" panose="02020603050405020304" pitchFamily="18" charset="0"/>
            </a:endParaRPr>
          </a:p>
          <a:p>
            <a:endParaRPr lang="sv-SE" sz="1200">
              <a:effectLst/>
              <a:latin typeface="+mn-lt"/>
              <a:ea typeface="MS Mincho" panose="02020609040205080304" pitchFamily="49" charset="-128"/>
              <a:cs typeface="Times New Roman" panose="02020603050405020304" pitchFamily="18" charset="0"/>
            </a:endParaRPr>
          </a:p>
          <a:p>
            <a:endParaRPr lang="sv-SE">
              <a:latin typeface="+mn-lt"/>
              <a:ea typeface="MS Mincho" panose="02020609040205080304" pitchFamily="49" charset="-128"/>
              <a:cs typeface="Times New Roman" panose="02020603050405020304" pitchFamily="18" charset="0"/>
            </a:endParaRPr>
          </a:p>
          <a:p>
            <a:pPr>
              <a:lnSpc>
                <a:spcPts val="1300"/>
              </a:lnSpc>
            </a:pPr>
            <a:endParaRPr lang="sv-SE">
              <a:latin typeface="+mn-lt"/>
              <a:ea typeface="MS Mincho" panose="02020609040205080304" pitchFamily="49" charset="-128"/>
              <a:cs typeface="Times New Roman" panose="02020603050405020304" pitchFamily="18" charset="0"/>
            </a:endParaRPr>
          </a:p>
          <a:p>
            <a:pPr>
              <a:lnSpc>
                <a:spcPts val="1300"/>
              </a:lnSpc>
            </a:pPr>
            <a:endParaRPr lang="sv-SE">
              <a:latin typeface="+mn-lt"/>
              <a:ea typeface="MS Mincho" panose="02020609040205080304" pitchFamily="49" charset="-128"/>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35</a:t>
            </a:fld>
            <a:endParaRPr lang="sv-SE"/>
          </a:p>
        </p:txBody>
      </p:sp>
    </p:spTree>
    <p:extLst>
      <p:ext uri="{BB962C8B-B14F-4D97-AF65-F5344CB8AC3E}">
        <p14:creationId xmlns:p14="http://schemas.microsoft.com/office/powerpoint/2010/main" val="1882725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36</a:t>
            </a:fld>
            <a:endParaRPr lang="sv-SE"/>
          </a:p>
        </p:txBody>
      </p:sp>
    </p:spTree>
    <p:extLst>
      <p:ext uri="{BB962C8B-B14F-4D97-AF65-F5344CB8AC3E}">
        <p14:creationId xmlns:p14="http://schemas.microsoft.com/office/powerpoint/2010/main" val="3406597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mn-lt"/>
              </a:rPr>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noProof="0">
                <a:latin typeface="+mn-lt"/>
                <a:ea typeface="Calibri"/>
                <a:cs typeface="Calibri"/>
              </a:rPr>
              <a:t>OBS! Bilden är klickbar och länkar direkt till Upphandlingsmyndighetens webbplats (klicka på upphandlingsprinciperna)</a:t>
            </a:r>
            <a:r>
              <a:rPr lang="en-US" sz="1200" b="0" i="1">
                <a:latin typeface="+mn-lt"/>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latin typeface="+mn-lt"/>
            </a:endParaRPr>
          </a:p>
          <a:p>
            <a:pPr>
              <a:lnSpc>
                <a:spcPts val="1300"/>
              </a:lnSpc>
            </a:pPr>
            <a:r>
              <a:rPr lang="sv-SE" sz="1200" b="1">
                <a:latin typeface="+mn-lt"/>
              </a:rPr>
              <a:t>Principen om ickediskriminering</a:t>
            </a:r>
            <a:endParaRPr lang="sv-SE" sz="1200" b="1">
              <a:effectLst/>
              <a:latin typeface="+mn-lt"/>
              <a:ea typeface="MS Mincho" panose="02020609040205080304" pitchFamily="49" charset="-128"/>
              <a:cs typeface="Times New Roman" panose="02020603050405020304" pitchFamily="18" charset="0"/>
            </a:endParaRPr>
          </a:p>
          <a:p>
            <a:pPr marL="0" indent="0">
              <a:buFontTx/>
              <a:buNone/>
            </a:pPr>
            <a:r>
              <a:rPr lang="sv-SE" sz="1200" b="0" i="0">
                <a:solidFill>
                  <a:srgbClr val="000000"/>
                </a:solidFill>
                <a:effectLst/>
                <a:latin typeface="+mn-lt"/>
              </a:rPr>
              <a:t>Icke-diskrimineringsprincipen innebär att det är förbjudet att diskriminera leverantörer på grund av nationalitet. Den upphandlande organisationen får inte ställa krav som bara svenska leverantörer känner till eller kan klara av att uppfylla. Det gäller även om organisationen inte förväntar sig anbud av några utländska leverantörer. Lokala leverantörer får inte ges företräde.</a:t>
            </a:r>
            <a:endParaRPr lang="sv-SE" sz="1200">
              <a:latin typeface="+mn-lt"/>
            </a:endParaRPr>
          </a:p>
          <a:p>
            <a:endParaRPr lang="sv-SE" sz="1200">
              <a:effectLst/>
              <a:latin typeface="+mn-lt"/>
              <a:ea typeface="MS Mincho" panose="02020609040205080304" pitchFamily="49" charset="-128"/>
              <a:cs typeface="Times New Roman" panose="02020603050405020304" pitchFamily="18" charset="0"/>
            </a:endParaRPr>
          </a:p>
          <a:p>
            <a:r>
              <a:rPr lang="sv-SE" sz="1200" b="1">
                <a:latin typeface="+mn-lt"/>
              </a:rPr>
              <a:t>Principen om likabehandling</a:t>
            </a:r>
            <a:endParaRPr lang="sv-SE" sz="1200" b="1">
              <a:effectLst/>
              <a:latin typeface="+mn-lt"/>
              <a:ea typeface="MS Mincho" panose="02020609040205080304" pitchFamily="49" charset="-128"/>
              <a:cs typeface="Times New Roman" panose="02020603050405020304" pitchFamily="18" charset="0"/>
            </a:endParaRPr>
          </a:p>
          <a:p>
            <a:pPr algn="l"/>
            <a:r>
              <a:rPr lang="sv-SE" sz="1200" b="0" i="0">
                <a:solidFill>
                  <a:srgbClr val="000000"/>
                </a:solidFill>
                <a:effectLst/>
                <a:latin typeface="+mn-lt"/>
              </a:rPr>
              <a:t>Likabehandlingsprincipen innebär att leverantörer i lika situationer ska behandlas lika. Alla leverantörer ska exempelvis få samma information vid samma tillfälle. Ytterligare ett exempel är att det inte går att acceptera ett anbud som lämnats in för sent, eftersom samma regler och tidsfrister ska gälla alla. </a:t>
            </a:r>
          </a:p>
          <a:p>
            <a:pPr algn="l"/>
            <a:endParaRPr lang="sv-SE" sz="1200" b="0" i="0">
              <a:solidFill>
                <a:srgbClr val="000000"/>
              </a:solidFill>
              <a:effectLst/>
              <a:latin typeface="+mn-lt"/>
            </a:endParaRPr>
          </a:p>
          <a:p>
            <a:pPr algn="l"/>
            <a:r>
              <a:rPr lang="sv-SE" sz="1200" b="1">
                <a:latin typeface="+mn-lt"/>
              </a:rPr>
              <a:t>Proportionalitetsprincipen</a:t>
            </a:r>
          </a:p>
          <a:p>
            <a:pPr marL="0" indent="0">
              <a:buNone/>
            </a:pPr>
            <a:r>
              <a:rPr lang="sv-SE" sz="1200" b="0" i="0">
                <a:solidFill>
                  <a:srgbClr val="000000"/>
                </a:solidFill>
                <a:effectLst/>
                <a:latin typeface="+mn-lt"/>
              </a:rPr>
              <a:t>Med principen om proportionalitet menas att kraven, kriterierna och villkoren i upphandlingen ska vara rimliga i förhållande till det som upphandlas. Kraven ska vara både lämpliga och nödvändiga för att uppnå syftet med upphandlingen. Om det finns flera alternativ bör den upphandlande organisationen välja det alternativ som är minst belastande för leverantörerna. </a:t>
            </a:r>
          </a:p>
          <a:p>
            <a:pPr marL="0" indent="0">
              <a:buNone/>
            </a:pPr>
            <a:endParaRPr lang="sv-SE" sz="1200">
              <a:latin typeface="+mn-lt"/>
            </a:endParaRPr>
          </a:p>
          <a:p>
            <a:pPr marL="0" indent="0">
              <a:buNone/>
            </a:pPr>
            <a:r>
              <a:rPr lang="sv-SE" sz="1200" b="1">
                <a:latin typeface="+mn-lt"/>
              </a:rPr>
              <a:t>Principen om öppenhet</a:t>
            </a:r>
          </a:p>
          <a:p>
            <a:pPr algn="l"/>
            <a:r>
              <a:rPr lang="sv-SE" sz="1200" b="0" i="0">
                <a:solidFill>
                  <a:srgbClr val="000000"/>
                </a:solidFill>
                <a:effectLst/>
                <a:latin typeface="+mn-lt"/>
              </a:rPr>
              <a:t>Öppenhetsprincipen (transparensprincipen) innebär att en upphandlande organisation ska agera på ett öppet sätt. Det handlar exempelvis om att inte hemlighålla uppgifter om upphandlingen. </a:t>
            </a:r>
          </a:p>
          <a:p>
            <a:pPr algn="l"/>
            <a:endParaRPr lang="sv-SE" sz="1200" b="0" i="0">
              <a:solidFill>
                <a:srgbClr val="000000"/>
              </a:solidFill>
              <a:effectLst/>
              <a:latin typeface="+mn-lt"/>
            </a:endParaRPr>
          </a:p>
          <a:p>
            <a:pPr algn="l"/>
            <a:r>
              <a:rPr lang="sv-SE" sz="1200" b="0" i="0">
                <a:solidFill>
                  <a:srgbClr val="000000"/>
                </a:solidFill>
                <a:effectLst/>
                <a:latin typeface="+mn-lt"/>
              </a:rPr>
              <a:t>Upphandlingsdokumenten ska vara förutsebara, det vill säga: </a:t>
            </a:r>
          </a:p>
          <a:p>
            <a:pPr algn="l"/>
            <a:endParaRPr lang="sv-SE" sz="1200" b="0" i="0">
              <a:solidFill>
                <a:srgbClr val="000000"/>
              </a:solidFill>
              <a:effectLst/>
              <a:latin typeface="+mn-lt"/>
            </a:endParaRPr>
          </a:p>
          <a:p>
            <a:pPr marL="171450" indent="-171450" algn="l">
              <a:buFontTx/>
              <a:buChar char="-"/>
            </a:pPr>
            <a:r>
              <a:rPr lang="sv-SE" sz="1200" b="0" i="0">
                <a:solidFill>
                  <a:srgbClr val="000000"/>
                </a:solidFill>
                <a:effectLst/>
                <a:latin typeface="+mn-lt"/>
              </a:rPr>
              <a:t>Klart och tydligt formulerade. </a:t>
            </a:r>
          </a:p>
          <a:p>
            <a:pPr marL="171450" indent="-171450" algn="l">
              <a:buFontTx/>
              <a:buChar char="-"/>
            </a:pPr>
            <a:r>
              <a:rPr lang="sv-SE" sz="1200" b="0" i="0">
                <a:solidFill>
                  <a:srgbClr val="000000"/>
                </a:solidFill>
                <a:effectLst/>
                <a:latin typeface="+mn-lt"/>
              </a:rPr>
              <a:t>Innehålla samtliga krav som ställs. </a:t>
            </a:r>
          </a:p>
          <a:p>
            <a:pPr marL="171450" indent="-171450" algn="l">
              <a:buFontTx/>
              <a:buChar char="-"/>
            </a:pPr>
            <a:r>
              <a:rPr lang="sv-SE" sz="1200" b="0" i="0">
                <a:solidFill>
                  <a:srgbClr val="000000"/>
                </a:solidFill>
                <a:effectLst/>
                <a:latin typeface="+mn-lt"/>
              </a:rPr>
              <a:t>Ha information om hur upphandlingen kommer att genomföras. </a:t>
            </a:r>
          </a:p>
          <a:p>
            <a:pPr marL="171450" indent="-171450" algn="l">
              <a:buFontTx/>
              <a:buChar char="-"/>
            </a:pPr>
            <a:endParaRPr lang="sv-SE" sz="1200" b="0" i="0">
              <a:solidFill>
                <a:srgbClr val="000000"/>
              </a:solidFill>
              <a:effectLst/>
              <a:latin typeface="+mn-lt"/>
            </a:endParaRPr>
          </a:p>
          <a:p>
            <a:pPr algn="l"/>
            <a:r>
              <a:rPr lang="sv-SE" sz="1200" b="0" i="0">
                <a:solidFill>
                  <a:srgbClr val="000000"/>
                </a:solidFill>
                <a:effectLst/>
                <a:latin typeface="+mn-lt"/>
              </a:rPr>
              <a:t>På så sätt blir det tydligt för leverantörerna på vilka grunder kontrakt kommer att tilldelas. Principen syftar huvudsakligen till att garantera att det inte förekommer någon risk för favorisering eller godtycke från den upphandlande organisationens sida. </a:t>
            </a:r>
          </a:p>
          <a:p>
            <a:pPr marL="457200" lvl="1" indent="0">
              <a:buFontTx/>
              <a:buNone/>
            </a:pPr>
            <a:endParaRPr lang="sv-SE" sz="1200">
              <a:latin typeface="+mn-lt"/>
            </a:endParaRPr>
          </a:p>
          <a:p>
            <a:pPr marL="0" lvl="1" indent="0" algn="l" defTabSz="914400" rtl="0" eaLnBrk="1" latinLnBrk="0" hangingPunct="1">
              <a:buFontTx/>
              <a:buNone/>
            </a:pPr>
            <a:r>
              <a:rPr lang="sv-SE" sz="1200" b="1" kern="1200">
                <a:solidFill>
                  <a:schemeClr val="tx1"/>
                </a:solidFill>
                <a:latin typeface="+mn-lt"/>
                <a:ea typeface="+mn-ea"/>
                <a:cs typeface="+mn-cs"/>
              </a:rPr>
              <a:t>Principen om ömsesidigt erkännande </a:t>
            </a:r>
          </a:p>
          <a:p>
            <a:pPr marL="0" marR="44450" lvl="2" indent="0" algn="l" defTabSz="914400" rtl="0" eaLnBrk="1" fontAlgn="auto" latinLnBrk="0" hangingPunct="1">
              <a:lnSpc>
                <a:spcPct val="108900"/>
              </a:lnSpc>
              <a:spcBef>
                <a:spcPts val="95"/>
              </a:spcBef>
              <a:spcAft>
                <a:spcPts val="0"/>
              </a:spcAft>
              <a:buClr>
                <a:srgbClr val="6B2879"/>
              </a:buClr>
              <a:buSzPct val="120731"/>
              <a:buFontTx/>
              <a:buNone/>
              <a:tabLst>
                <a:tab pos="535940" algn="l"/>
                <a:tab pos="536575" algn="l"/>
              </a:tabLst>
              <a:defRPr/>
            </a:pPr>
            <a:r>
              <a:rPr lang="sv-SE" sz="1200" b="0" i="0">
                <a:solidFill>
                  <a:srgbClr val="000000"/>
                </a:solidFill>
                <a:effectLst/>
                <a:latin typeface="+mn-lt"/>
              </a:rPr>
              <a:t>Principen om ömsesidigt erkännande innebär att bevis, så som intyg och certifikat, som har utfärdats av en medlemsstats behöriga organisationer ska gälla också i övriga EU- och EES-länder. </a:t>
            </a:r>
            <a:endParaRPr lang="sv-SE" sz="1200">
              <a:solidFill>
                <a:srgbClr val="FFFFFF"/>
              </a:solidFill>
              <a:latin typeface="+mn-lt"/>
            </a:endParaRPr>
          </a:p>
        </p:txBody>
      </p:sp>
      <p:sp>
        <p:nvSpPr>
          <p:cNvPr id="4" name="Platshållare för bildnummer 3"/>
          <p:cNvSpPr>
            <a:spLocks noGrp="1"/>
          </p:cNvSpPr>
          <p:nvPr>
            <p:ph type="sldNum" sz="quarter" idx="5"/>
          </p:nvPr>
        </p:nvSpPr>
        <p:spPr/>
        <p:txBody>
          <a:bodyPr/>
          <a:lstStyle/>
          <a:p>
            <a:fld id="{77B69724-86C5-43F5-AA21-422966C84D89}" type="slidenum">
              <a:rPr lang="en-GB" smtClean="0"/>
              <a:t>38</a:t>
            </a:fld>
            <a:endParaRPr lang="en-GB"/>
          </a:p>
        </p:txBody>
      </p:sp>
    </p:spTree>
    <p:extLst>
      <p:ext uri="{BB962C8B-B14F-4D97-AF65-F5344CB8AC3E}">
        <p14:creationId xmlns:p14="http://schemas.microsoft.com/office/powerpoint/2010/main" val="4068767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39</a:t>
            </a:fld>
            <a:endParaRPr lang="sv-SE"/>
          </a:p>
        </p:txBody>
      </p:sp>
    </p:spTree>
    <p:extLst>
      <p:ext uri="{BB962C8B-B14F-4D97-AF65-F5344CB8AC3E}">
        <p14:creationId xmlns:p14="http://schemas.microsoft.com/office/powerpoint/2010/main" val="1176265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err="1">
                <a:latin typeface="Calibri" panose="020F0502020204030204" pitchFamily="34" charset="0"/>
                <a:ea typeface="Calibri" panose="020F0502020204030204" pitchFamily="34" charset="0"/>
                <a:cs typeface="Calibri" panose="020F0502020204030204" pitchFamily="34" charset="0"/>
              </a:rPr>
              <a:t>Talmanus</a:t>
            </a:r>
            <a:r>
              <a:rPr lang="en-US" sz="1200" b="1">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Calibri" panose="020F0502020204030204" pitchFamily="34" charset="0"/>
                <a:ea typeface="Calibri" panose="020F0502020204030204" pitchFamily="34" charset="0"/>
                <a:cs typeface="Calibri" panose="020F0502020204030204" pitchFamily="34" charset="0"/>
              </a:rPr>
              <a:t>Denna definition är bra att ha i bakhuvudet.</a:t>
            </a:r>
            <a:r>
              <a:rPr lang="en-US" sz="1200">
                <a:latin typeface="Calibri" panose="020F0502020204030204" pitchFamily="34" charset="0"/>
                <a:ea typeface="Calibri" panose="020F0502020204030204" pitchFamily="34" charset="0"/>
                <a:cs typeface="Calibri" panose="020F0502020204030204" pitchFamily="34" charset="0"/>
              </a:rPr>
              <a:t> </a:t>
            </a:r>
            <a:r>
              <a:rPr lang="sv-SE" sz="1200">
                <a:latin typeface="Calibri" panose="020F0502020204030204" pitchFamily="34" charset="0"/>
                <a:ea typeface="Calibri" panose="020F0502020204030204" pitchFamily="34" charset="0"/>
                <a:cs typeface="Calibri" panose="020F0502020204030204" pitchFamily="34" charset="0"/>
              </a:rPr>
              <a:t>Det är </a:t>
            </a:r>
            <a:r>
              <a:rPr lang="sv-SE" sz="1200" err="1">
                <a:latin typeface="Calibri" panose="020F0502020204030204" pitchFamily="34" charset="0"/>
                <a:ea typeface="Calibri" panose="020F0502020204030204" pitchFamily="34" charset="0"/>
                <a:cs typeface="Calibri" panose="020F0502020204030204" pitchFamily="34" charset="0"/>
              </a:rPr>
              <a:t>Transparency</a:t>
            </a:r>
            <a:r>
              <a:rPr lang="sv-SE" sz="1200">
                <a:latin typeface="Calibri" panose="020F0502020204030204" pitchFamily="34" charset="0"/>
                <a:ea typeface="Calibri" panose="020F0502020204030204" pitchFamily="34" charset="0"/>
                <a:cs typeface="Calibri" panose="020F0502020204030204" pitchFamily="34" charset="0"/>
              </a:rPr>
              <a:t> Internationals definition, det är en oberoende ideell organisation som arbetar med att bedriva en bred informationsverksamhet och opinionsbildning för att sprida kunskap om korruptionens skadliga verkningar och verka för ökad transparens i såväl offentlig som privat sektor.</a:t>
            </a:r>
            <a:endParaRPr lang="en-US" sz="1200">
              <a:latin typeface="Calibri" panose="020F0502020204030204" pitchFamily="34" charset="0"/>
              <a:ea typeface="Calibri" panose="020F0502020204030204" pitchFamily="34" charset="0"/>
              <a:cs typeface="Calibri" panose="020F0502020204030204" pitchFamily="34" charset="0"/>
            </a:endParaRPr>
          </a:p>
          <a:p>
            <a:endParaRPr lang="sv-SE" sz="1200">
              <a:latin typeface="Calibri" panose="020F0502020204030204" pitchFamily="34" charset="0"/>
              <a:ea typeface="Calibri" panose="020F0502020204030204" pitchFamily="34" charset="0"/>
              <a:cs typeface="Calibri" panose="020F0502020204030204" pitchFamily="34" charset="0"/>
            </a:endParaRPr>
          </a:p>
          <a:p>
            <a:r>
              <a:rPr lang="sv-SE" sz="1200">
                <a:latin typeface="Calibri" panose="020F0502020204030204" pitchFamily="34" charset="0"/>
                <a:ea typeface="Calibri" panose="020F0502020204030204" pitchFamily="34" charset="0"/>
                <a:cs typeface="Calibri" panose="020F0502020204030204" pitchFamily="34" charset="0"/>
              </a:rPr>
              <a:t>Enligt denna definition ska följande vara uppfyllt för att det ska omfattas av begreppet korruption:</a:t>
            </a:r>
          </a:p>
          <a:p>
            <a:endParaRPr lang="sv-SE" sz="120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sv-SE" sz="1200">
                <a:latin typeface="Calibri" panose="020F0502020204030204" pitchFamily="34" charset="0"/>
                <a:ea typeface="Calibri" panose="020F0502020204030204" pitchFamily="34" charset="0"/>
                <a:cs typeface="Calibri" panose="020F0502020204030204" pitchFamily="34" charset="0"/>
              </a:rPr>
              <a:t>Det ska finnas en fördel.</a:t>
            </a:r>
            <a:endParaRPr lang="en-US" sz="120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sv-SE" sz="1200">
                <a:latin typeface="Calibri" panose="020F0502020204030204" pitchFamily="34" charset="0"/>
                <a:ea typeface="Calibri" panose="020F0502020204030204" pitchFamily="34" charset="0"/>
                <a:cs typeface="Calibri" panose="020F0502020204030204" pitchFamily="34" charset="0"/>
              </a:rPr>
              <a:t>Fördelen ska vara otillbörlig.</a:t>
            </a:r>
            <a:endParaRPr lang="en-US" sz="120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sv-SE" sz="1200">
                <a:latin typeface="Calibri" panose="020F0502020204030204" pitchFamily="34" charset="0"/>
                <a:ea typeface="Calibri" panose="020F0502020204030204" pitchFamily="34" charset="0"/>
                <a:cs typeface="Calibri" panose="020F0502020204030204" pitchFamily="34" charset="0"/>
              </a:rPr>
              <a:t>Det ska finnas en koppling till personens ställning, dvs. uppstå med anledning av personens arbete.</a:t>
            </a:r>
            <a:endParaRPr lang="en-US" sz="1200">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r>
              <a:rPr lang="sv-SE" sz="1200">
                <a:latin typeface="Calibri" panose="020F0502020204030204" pitchFamily="34" charset="0"/>
                <a:ea typeface="Calibri" panose="020F0502020204030204" pitchFamily="34" charset="0"/>
                <a:cs typeface="Calibri" panose="020F0502020204030204" pitchFamily="34" charset="0"/>
              </a:rPr>
              <a:t>Personen eller någon annan ska erhålla fördelen.</a:t>
            </a:r>
          </a:p>
          <a:p>
            <a:pPr marL="171450" indent="-171450">
              <a:buFontTx/>
              <a:buChar char="-"/>
            </a:pPr>
            <a:endParaRPr lang="sv-SE" sz="1200">
              <a:latin typeface="Calibri" panose="020F0502020204030204" pitchFamily="34" charset="0"/>
              <a:ea typeface="Calibri" panose="020F0502020204030204" pitchFamily="34" charset="0"/>
              <a:cs typeface="Calibri" panose="020F0502020204030204" pitchFamily="34" charset="0"/>
            </a:endParaRPr>
          </a:p>
          <a:p>
            <a:pPr algn="l"/>
            <a:r>
              <a:rPr lang="sv-SE" sz="1200" b="1" i="0">
                <a:solidFill>
                  <a:srgbClr val="000000"/>
                </a:solidFill>
                <a:effectLst/>
                <a:latin typeface="+mn-lt"/>
              </a:rPr>
              <a:t>Motverka korruption i organisationen </a:t>
            </a:r>
          </a:p>
          <a:p>
            <a:pPr algn="l"/>
            <a:r>
              <a:rPr lang="sv-SE" sz="1200" b="0" i="0">
                <a:solidFill>
                  <a:srgbClr val="000000"/>
                </a:solidFill>
                <a:effectLst/>
                <a:latin typeface="+mn-lt"/>
              </a:rPr>
              <a:t>För att motverka korruption vid offentlig upphandling är det viktigt att det finns ett strategiskt arbete med antikorruption i den upphandlande organisationen. Det handlar bland annat om att utbilda, skapa dialog och införa rutiner för att identifiera och hantera risker för korruption.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mn-lt"/>
              </a:rPr>
              <a:t>Vad kan konsekvenserna vara av korruption vid offentlig upphandling?</a:t>
            </a:r>
          </a:p>
          <a:p>
            <a:pPr algn="l"/>
            <a:r>
              <a:rPr lang="sv-SE" sz="1200" b="0" i="0">
                <a:solidFill>
                  <a:srgbClr val="000000"/>
                </a:solidFill>
                <a:effectLst/>
                <a:latin typeface="+mn-lt"/>
              </a:rPr>
              <a:t>Korruption vid offentlig upphandling kan bland annat leda till: </a:t>
            </a:r>
          </a:p>
          <a:p>
            <a:pPr algn="l"/>
            <a:endParaRPr lang="sv-SE" sz="1200" b="0" i="0">
              <a:solidFill>
                <a:srgbClr val="000000"/>
              </a:solidFill>
              <a:effectLst/>
              <a:latin typeface="+mn-lt"/>
            </a:endParaRPr>
          </a:p>
          <a:p>
            <a:pPr marL="171450" indent="-171450" algn="l">
              <a:buFontTx/>
              <a:buChar char="-"/>
            </a:pPr>
            <a:r>
              <a:rPr lang="sv-SE" sz="1200" b="0" i="0">
                <a:solidFill>
                  <a:srgbClr val="000000"/>
                </a:solidFill>
                <a:effectLst/>
                <a:latin typeface="+mn-lt"/>
              </a:rPr>
              <a:t>Sämre konkurrens, högre priser. </a:t>
            </a:r>
          </a:p>
          <a:p>
            <a:pPr marL="171450" indent="-171450" algn="l">
              <a:buFontTx/>
              <a:buChar char="-"/>
            </a:pPr>
            <a:r>
              <a:rPr lang="sv-SE" sz="1200" b="0" i="0">
                <a:solidFill>
                  <a:srgbClr val="000000"/>
                </a:solidFill>
                <a:effectLst/>
                <a:latin typeface="+mn-lt"/>
              </a:rPr>
              <a:t>Att skattemedel missbrukas. </a:t>
            </a:r>
          </a:p>
          <a:p>
            <a:pPr marL="171450" indent="-171450" algn="l">
              <a:buFontTx/>
              <a:buChar char="-"/>
            </a:pPr>
            <a:r>
              <a:rPr lang="sv-SE" sz="1200" b="0" i="0">
                <a:solidFill>
                  <a:srgbClr val="000000"/>
                </a:solidFill>
                <a:effectLst/>
                <a:latin typeface="+mn-lt"/>
              </a:rPr>
              <a:t>Ett skadat förtroende för offentlig sektor och offentlig upphandling. </a:t>
            </a:r>
          </a:p>
          <a:p>
            <a:pPr marL="171450" indent="-171450" algn="l">
              <a:buFontTx/>
              <a:buChar char="-"/>
            </a:pPr>
            <a:r>
              <a:rPr lang="sv-SE" sz="1200" b="0" i="0">
                <a:solidFill>
                  <a:srgbClr val="000000"/>
                </a:solidFill>
                <a:effectLst/>
                <a:latin typeface="+mn-lt"/>
              </a:rPr>
              <a:t>Att leverantörer avstår från att lämna anbud.</a:t>
            </a:r>
          </a:p>
          <a:p>
            <a:pPr marL="171450" indent="-171450" algn="l">
              <a:buFontTx/>
              <a:buChar char="-"/>
            </a:pPr>
            <a:r>
              <a:rPr lang="sv-SE" sz="1200" b="0" i="0">
                <a:solidFill>
                  <a:srgbClr val="000000"/>
                </a:solidFill>
                <a:effectLst/>
                <a:latin typeface="+mn-lt"/>
              </a:rPr>
              <a:t>Minskad innovation. </a:t>
            </a:r>
          </a:p>
          <a:p>
            <a:pPr marL="171450" indent="-171450" algn="l">
              <a:buFontTx/>
              <a:buChar char="-"/>
            </a:pPr>
            <a:r>
              <a:rPr lang="sv-SE" sz="1200" b="0" i="0">
                <a:solidFill>
                  <a:srgbClr val="000000"/>
                </a:solidFill>
                <a:effectLst/>
                <a:latin typeface="+mn-lt"/>
              </a:rPr>
              <a:t>Uteslutning från upphandlingar. </a:t>
            </a:r>
          </a:p>
          <a:p>
            <a:pPr marL="171450" indent="-171450" algn="l">
              <a:buFontTx/>
              <a:buChar char="-"/>
            </a:pPr>
            <a:r>
              <a:rPr lang="sv-SE" sz="1200" b="0" i="0">
                <a:solidFill>
                  <a:srgbClr val="000000"/>
                </a:solidFill>
                <a:effectLst/>
                <a:latin typeface="+mn-lt"/>
              </a:rPr>
              <a:t>Straffrättsliga påföljder. </a:t>
            </a:r>
          </a:p>
          <a:p>
            <a:pPr marL="171450" indent="-171450" algn="l">
              <a:buFontTx/>
              <a:buChar char="-"/>
            </a:pPr>
            <a:r>
              <a:rPr lang="sv-SE" sz="1200" b="0" i="0">
                <a:solidFill>
                  <a:srgbClr val="000000"/>
                </a:solidFill>
                <a:effectLst/>
                <a:latin typeface="+mn-lt"/>
              </a:rPr>
              <a:t>Negativ medial uppmärksamhet.</a:t>
            </a:r>
          </a:p>
          <a:p>
            <a:pPr marL="171450" indent="-171450" algn="l">
              <a:buFontTx/>
              <a:buChar char="-"/>
            </a:pPr>
            <a:r>
              <a:rPr lang="sv-SE" sz="1200" b="0" i="0">
                <a:solidFill>
                  <a:srgbClr val="000000"/>
                </a:solidFill>
                <a:effectLst/>
                <a:latin typeface="+mn-lt"/>
              </a:rPr>
              <a:t>Att individer förlorar jobbet. </a:t>
            </a:r>
            <a:endParaRPr lang="en-US" sz="1200">
              <a:latin typeface="Calibri" panose="020F0502020204030204" pitchFamily="34" charset="0"/>
              <a:ea typeface="Calibri" panose="020F0502020204030204" pitchFamily="34" charset="0"/>
              <a:cs typeface="Calibri" panose="020F0502020204030204" pitchFamily="34" charset="0"/>
            </a:endParaRPr>
          </a:p>
          <a:p>
            <a:endParaRPr lang="sv-SE" sz="1200">
              <a:latin typeface="Calibri" panose="020F0502020204030204" pitchFamily="34" charset="0"/>
              <a:ea typeface="Calibri" panose="020F0502020204030204" pitchFamily="34" charset="0"/>
              <a:cs typeface="Calibri" panose="020F0502020204030204" pitchFamily="34" charset="0"/>
            </a:endParaRPr>
          </a:p>
          <a:p>
            <a:pPr algn="l" rtl="0" fontAlgn="base">
              <a:buFont typeface="Arial" panose="020B0604020202020204" pitchFamily="34" charset="0"/>
              <a:buNone/>
            </a:pPr>
            <a:r>
              <a:rPr lang="sv-S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Branscher med särskild risk för korruption: </a:t>
            </a:r>
          </a:p>
          <a:p>
            <a:pPr algn="l" rtl="0" fontAlgn="base"/>
            <a:r>
              <a:rPr lang="sv-SE"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Brottsförebyggande rådet har gått igenom samtliga ärenden hos Riksenheten mot korruption under nio år. Dessa tre branscher förekom i särskilt stor utsträckning (Brottsförebyggande rådets rapport 2013:15 s. 33 f., 54 f.)  </a:t>
            </a:r>
            <a:r>
              <a:rPr lang="en-US"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sv-SE"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Tx/>
              <a:buChar char="-"/>
            </a:pPr>
            <a:r>
              <a:rPr lang="sv-SE" sz="1200" b="0" i="0" u="sng"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Så mycket som en tredjedel av alla påstådda mutgivare fanns inom bygg- och anläggningsbranschen. </a:t>
            </a:r>
          </a:p>
          <a:p>
            <a:pPr marL="0" indent="0" algn="l" rtl="0" fontAlgn="base">
              <a:buFontTx/>
              <a:buNone/>
            </a:pPr>
            <a:r>
              <a:rPr lang="sv-SE"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En förklaring till det kan vara att det är en bransch med en etablerad korruptionskultur. Det är också vanligt med homogena grupper i denna bransch. Det innebär en ökad risk att en sådan kultur får bestå. Homogena grupper är alltså en riskfaktor i sig. </a:t>
            </a:r>
            <a:r>
              <a:rPr lang="en-US"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sv-SE"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Tx/>
              <a:buChar char="-"/>
            </a:pPr>
            <a:r>
              <a:rPr lang="sv-SE" sz="1200" b="0" i="0" u="sng"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Nästa bransch är tillverkningsindustrin. </a:t>
            </a:r>
          </a:p>
          <a:p>
            <a:pPr marL="0" indent="0" algn="l" rtl="0" fontAlgn="base">
              <a:buFontTx/>
              <a:buNone/>
            </a:pPr>
            <a:r>
              <a:rPr lang="sv-SE"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Här finner vi till exempel läkemedelsbranschen och alkoholhaltiga drycker. Gemensamt för dessa är att det är branscher med höga belopp i omlopp. Med stora pengar följer ofta en benägenhet att ta större risker. </a:t>
            </a:r>
            <a:r>
              <a:rPr lang="en-US"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sv-SE"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Tx/>
              <a:buChar char="-"/>
            </a:pPr>
            <a:r>
              <a:rPr lang="sv-SE" sz="1200" b="0" i="0" u="sng"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Sist ut har vi parti- och detaljhandelsbranscher. </a:t>
            </a:r>
          </a:p>
          <a:p>
            <a:pPr marL="0" indent="0" algn="l" rtl="0" fontAlgn="base">
              <a:buFontTx/>
              <a:buNone/>
            </a:pPr>
            <a:r>
              <a:rPr lang="sv-SE"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Exempel på sådana är verktyg, kontorsmateriel, vitvaror, elektronik och kläder. Här tror man att en förklaring är att det inom alla dessa branscher omsätts produkter som lockar privatpersoner. </a:t>
            </a:r>
            <a:r>
              <a:rPr lang="en-US"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sv-SE"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sv-SE"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Representanter från dessa branscher figurerar oftast som mutgivare. När det gäller muttagare så är det anställda på statliga myndigheter och kommuner som befinner sig mest i riskzonen. Särskilt utsatta är vård- och hemtjänstpersonal, personer som har inflytande över organisationens inköp och personer med tillsyns- och kontrollfunktioner, till exempel personer som jobbar med tillståndsgivning och bygglov.</a:t>
            </a:r>
            <a:endParaRPr lang="sv-SE" sz="1200">
              <a:latin typeface="Calibri" panose="020F0502020204030204" pitchFamily="34" charset="0"/>
              <a:ea typeface="Calibri" panose="020F0502020204030204" pitchFamily="34" charset="0"/>
              <a:cs typeface="Calibri" panose="020F0502020204030204" pitchFamily="34" charset="0"/>
            </a:endParaRPr>
          </a:p>
          <a:p>
            <a:endParaRPr lang="en-US">
              <a:cs typeface="Calibri"/>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40</a:t>
            </a:fld>
            <a:endParaRPr lang="sv-SE"/>
          </a:p>
        </p:txBody>
      </p:sp>
    </p:spTree>
    <p:extLst>
      <p:ext uri="{BB962C8B-B14F-4D97-AF65-F5344CB8AC3E}">
        <p14:creationId xmlns:p14="http://schemas.microsoft.com/office/powerpoint/2010/main" val="142344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4</a:t>
            </a:fld>
            <a:endParaRPr lang="sv-SE"/>
          </a:p>
        </p:txBody>
      </p:sp>
    </p:spTree>
    <p:extLst>
      <p:ext uri="{BB962C8B-B14F-4D97-AF65-F5344CB8AC3E}">
        <p14:creationId xmlns:p14="http://schemas.microsoft.com/office/powerpoint/2010/main" val="3592703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1"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Talmanus</a:t>
            </a:r>
            <a:r>
              <a:rPr lang="sv-S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sv-SE" sz="1800">
                <a:effectLst/>
                <a:latin typeface="Segoe UI" panose="020B0502040204020203" pitchFamily="34" charset="0"/>
              </a:rPr>
              <a:t>I Brottsbalken finns det ett antal brott som kan avse korruption: </a:t>
            </a:r>
          </a:p>
          <a:p>
            <a:pPr algn="l" rtl="0" fontAlgn="base"/>
            <a:endParaRPr lang="sv-SE" sz="1800">
              <a:effectLst/>
              <a:latin typeface="Segoe UI" panose="020B0502040204020203" pitchFamily="34" charset="0"/>
            </a:endParaRPr>
          </a:p>
          <a:p>
            <a:pPr marL="285750" indent="-285750" algn="l" rtl="0" fontAlgn="base">
              <a:buFontTx/>
              <a:buChar char="-"/>
            </a:pPr>
            <a:r>
              <a:rPr lang="sv-SE" sz="1800">
                <a:effectLst/>
                <a:latin typeface="Segoe UI" panose="020B0502040204020203" pitchFamily="34" charset="0"/>
              </a:rPr>
              <a:t>​Givande och tagande av muta.</a:t>
            </a:r>
          </a:p>
          <a:p>
            <a:pPr marL="285750" indent="-285750" algn="l" rtl="0" fontAlgn="base">
              <a:buFontTx/>
              <a:buChar char="-"/>
            </a:pPr>
            <a:r>
              <a:rPr lang="sv-SE" sz="1800">
                <a:effectLst/>
                <a:latin typeface="Segoe UI" panose="020B0502040204020203" pitchFamily="34" charset="0"/>
              </a:rPr>
              <a:t>Handel med inflytande.</a:t>
            </a:r>
          </a:p>
          <a:p>
            <a:pPr marL="285750" indent="-285750" algn="l" rtl="0" fontAlgn="base">
              <a:buFontTx/>
              <a:buChar char="-"/>
            </a:pPr>
            <a:r>
              <a:rPr lang="sv-SE" sz="1800">
                <a:effectLst/>
                <a:latin typeface="Segoe UI" panose="020B0502040204020203" pitchFamily="34" charset="0"/>
              </a:rPr>
              <a:t>Förskingring.</a:t>
            </a:r>
          </a:p>
          <a:p>
            <a:pPr marL="285750" indent="-285750" algn="l" rtl="0" fontAlgn="base">
              <a:buFontTx/>
              <a:buChar char="-"/>
            </a:pPr>
            <a:r>
              <a:rPr lang="sv-SE" sz="1800">
                <a:effectLst/>
                <a:latin typeface="Segoe UI" panose="020B0502040204020203" pitchFamily="34" charset="0"/>
              </a:rPr>
              <a:t>Tjänstefel.</a:t>
            </a:r>
          </a:p>
          <a:p>
            <a:pPr marL="285750" indent="-285750" algn="l" rtl="0" fontAlgn="base">
              <a:buFontTx/>
              <a:buChar char="-"/>
            </a:pPr>
            <a:r>
              <a:rPr lang="sv-SE" sz="1800">
                <a:effectLst/>
                <a:latin typeface="Segoe UI" panose="020B0502040204020203" pitchFamily="34" charset="0"/>
              </a:rPr>
              <a:t>Trolöshet mot huvudman och vårdslös finansiering av mutbrott. </a:t>
            </a:r>
            <a:endParaRPr lang="en-US"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sv-SE" sz="1200" b="0" i="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r>
              <a:rPr lang="sv-SE" sz="1200" b="1" i="0">
                <a:latin typeface="Calibri" panose="020F0502020204030204" pitchFamily="34" charset="0"/>
                <a:ea typeface="Calibri" panose="020F0502020204030204" pitchFamily="34" charset="0"/>
                <a:cs typeface="Calibri" panose="020F0502020204030204" pitchFamily="34" charset="0"/>
              </a:rPr>
              <a:t>Upphandlingslagstiftningen</a:t>
            </a:r>
          </a:p>
          <a:p>
            <a:r>
              <a:rPr lang="sv-SE" sz="1200">
                <a:latin typeface="Calibri" panose="020F0502020204030204" pitchFamily="34" charset="0"/>
                <a:ea typeface="Calibri" panose="020F0502020204030204" pitchFamily="34" charset="0"/>
                <a:cs typeface="Calibri" panose="020F0502020204030204" pitchFamily="34" charset="0"/>
              </a:rPr>
              <a:t>Upphandlingslagstiftningen är en antikorruptionslagstiftning i sig och syftar bland annat till att säkerställa en konkurrens på lika villkor inom hela EU och EES: den inre marknaden. Regelverket genomsyras av de grundläggande upphandlingsprinciperna. </a:t>
            </a: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41</a:t>
            </a:fld>
            <a:endParaRPr lang="sv-SE"/>
          </a:p>
        </p:txBody>
      </p:sp>
    </p:spTree>
    <p:extLst>
      <p:ext uri="{BB962C8B-B14F-4D97-AF65-F5344CB8AC3E}">
        <p14:creationId xmlns:p14="http://schemas.microsoft.com/office/powerpoint/2010/main" val="3779825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a:latin typeface="+mn-lt"/>
              </a:rPr>
              <a:t>Talmanus:</a:t>
            </a:r>
            <a:endParaRPr lang="sv-SE" sz="1200">
              <a:latin typeface="+mn-lt"/>
            </a:endParaRPr>
          </a:p>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sv-SE" sz="1200" b="0" i="0" kern="1200">
                <a:solidFill>
                  <a:schemeClr val="tx1"/>
                </a:solidFill>
                <a:effectLst/>
                <a:latin typeface="+mn-lt"/>
                <a:ea typeface="+mn-ea"/>
                <a:cs typeface="+mn-cs"/>
              </a:rPr>
              <a:t>R</a:t>
            </a:r>
            <a:r>
              <a:rPr lang="sv-SE" sz="1200" b="0" i="0">
                <a:solidFill>
                  <a:srgbClr val="000000"/>
                </a:solidFill>
                <a:effectLst/>
                <a:latin typeface="+mn-lt"/>
              </a:rPr>
              <a:t>egler om jäv i offentlig sektor finns i:</a:t>
            </a:r>
          </a:p>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sv-SE" sz="1200" b="0" i="0">
                <a:solidFill>
                  <a:srgbClr val="000000"/>
                </a:solidFill>
                <a:effectLst/>
                <a:latin typeface="+mn-lt"/>
              </a:rPr>
              <a:t> </a:t>
            </a:r>
          </a:p>
          <a:p>
            <a:pPr marL="285750" indent="-285750" algn="l">
              <a:buFontTx/>
              <a:buChar char="-"/>
            </a:pPr>
            <a:r>
              <a:rPr lang="sv-SE" sz="1200" b="0" i="0">
                <a:solidFill>
                  <a:srgbClr val="000000"/>
                </a:solidFill>
                <a:effectLst/>
                <a:latin typeface="+mn-lt"/>
              </a:rPr>
              <a:t>Kommunallagen, som gäller förtroendevalda och anställda i kommuner och regioner.</a:t>
            </a:r>
          </a:p>
          <a:p>
            <a:pPr marL="285750" indent="-285750" algn="l">
              <a:buFontTx/>
              <a:buChar char="-"/>
            </a:pPr>
            <a:r>
              <a:rPr lang="sv-SE" sz="1200" b="0" i="0">
                <a:solidFill>
                  <a:srgbClr val="000000"/>
                </a:solidFill>
                <a:effectLst/>
                <a:latin typeface="+mn-lt"/>
              </a:rPr>
              <a:t>Förvaltningslagen, som </a:t>
            </a:r>
            <a:r>
              <a:rPr lang="sv-SE" sz="1200" b="0" i="0" u="sng">
                <a:solidFill>
                  <a:srgbClr val="000000"/>
                </a:solidFill>
                <a:effectLst/>
                <a:latin typeface="+mn-lt"/>
              </a:rPr>
              <a:t>gäller alla som för en förvaltningsmyndighets räkning tar del i handläggningen av ett ärende på ett sätt som kan påverka myndighetens beslut i ett ärende</a:t>
            </a:r>
            <a:r>
              <a:rPr lang="sv-SE" sz="1200" b="0" i="0">
                <a:solidFill>
                  <a:srgbClr val="000000"/>
                </a:solidFill>
                <a:effectLst/>
                <a:latin typeface="+mn-lt"/>
              </a:rPr>
              <a:t>.</a:t>
            </a:r>
          </a:p>
          <a:p>
            <a:pPr marL="0" indent="0" algn="l">
              <a:buFontTx/>
              <a:buNone/>
            </a:pPr>
            <a:endParaRPr lang="sv-SE" sz="1200" b="0" i="0">
              <a:solidFill>
                <a:srgbClr val="000000"/>
              </a:solidFill>
              <a:effectLst/>
              <a:latin typeface="+mn-lt"/>
            </a:endParaRPr>
          </a:p>
          <a:p>
            <a:r>
              <a:rPr lang="sv-SE" sz="1200">
                <a:latin typeface="+mn-lt"/>
              </a:rPr>
              <a:t>Förvaltningslagen är en subsidiär lag. Med det menas att om en annan lag eller en förordning innehåller någon bestämmelse som avviker från förvaltningslagen, så ska den bestämmelsen tillämpas.</a:t>
            </a:r>
          </a:p>
          <a:p>
            <a:endParaRPr lang="sv-SE" sz="1200">
              <a:latin typeface="+mn-lt"/>
            </a:endParaRPr>
          </a:p>
          <a:p>
            <a:r>
              <a:rPr lang="sv-SE" sz="1200">
                <a:latin typeface="+mn-lt"/>
              </a:rPr>
              <a:t>Notera att jävsreglerna inte omfattar alla upphandlande organisationer, som exempelvis kommunala bolag, statliga bolag och privata bolag i försörjningssektorerna. Trots detta så kan naturligtvis en intressekonflikt, som skulle motsvara jäv i kommunallagen eller förvaltningslagen, vara lika förtroendeskadlig om den uppstår i någon av dessa organisationer jämfört med en organisation som omfattas av jävsreglerna. </a:t>
            </a:r>
          </a:p>
          <a:p>
            <a:endParaRPr lang="sv-SE" sz="1200">
              <a:latin typeface="+mn-lt"/>
            </a:endParaRPr>
          </a:p>
          <a:p>
            <a:r>
              <a:rPr lang="sv-SE" sz="1200">
                <a:latin typeface="+mn-lt"/>
              </a:rPr>
              <a:t>Det är därför särskilt viktigt att även en upphandlande organisation som inte omfattas av jävsreglerna säkerställer att det finns interna riktlinjer om intressekonflikter. </a:t>
            </a:r>
            <a:endParaRPr lang="en-US" sz="1200">
              <a:latin typeface="+mn-lt"/>
            </a:endParaRPr>
          </a:p>
          <a:p>
            <a:endParaRPr lang="sv-SE" sz="1200">
              <a:latin typeface="+mn-lt"/>
            </a:endParaRPr>
          </a:p>
          <a:p>
            <a:r>
              <a:rPr lang="sv-SE" sz="1200">
                <a:latin typeface="+mn-lt"/>
              </a:rPr>
              <a:t>Om en person är jävig så är huvudregeln att denne inte får delta i handläggningen. Ibland är en sådan åtgärd inte rimlig eller praktiskt genomförbar. I sådana fall behöver organisationen vidta åtgärder för att säkerställa att intressekonflikten inte påverkar personens opartiskhet.</a:t>
            </a:r>
          </a:p>
          <a:p>
            <a:endParaRPr lang="en-US" sz="1200">
              <a:latin typeface="+mn-lt"/>
            </a:endParaRPr>
          </a:p>
          <a:p>
            <a:r>
              <a:rPr lang="sv-SE" sz="1200" i="0" u="sng">
                <a:latin typeface="+mn-lt"/>
              </a:rPr>
              <a:t>Ett exempel: Om du eller någon närstående har personliga intressen i en upphandling som du medverkar i kan du vara jävig. Till exempel, om din respektive arbetar på eller har ett ekonomiskt intresse i ett företag som lägger anbud i upphandlingen.</a:t>
            </a:r>
            <a:endParaRPr lang="sv-SE" sz="1200" b="0" i="0" u="sng" strike="noStrike">
              <a:solidFill>
                <a:srgbClr val="000000"/>
              </a:solidFill>
              <a:effectLst/>
              <a:latin typeface="+mn-lt"/>
            </a:endParaRPr>
          </a:p>
          <a:p>
            <a:pPr algn="l" rtl="0" fontAlgn="base"/>
            <a:endParaRPr lang="sv-SE" sz="1200" b="0" i="0" u="none" strike="noStrike">
              <a:solidFill>
                <a:srgbClr val="000000"/>
              </a:solidFill>
              <a:effectLst/>
              <a:latin typeface="+mn-lt"/>
            </a:endParaRPr>
          </a:p>
          <a:p>
            <a:pPr algn="l" rtl="0" fontAlgn="base"/>
            <a:r>
              <a:rPr lang="sv-SE" sz="1200" b="1" i="0" u="none" strike="noStrike">
                <a:solidFill>
                  <a:srgbClr val="000000"/>
                </a:solidFill>
                <a:effectLst/>
                <a:latin typeface="+mn-lt"/>
              </a:rPr>
              <a:t>Jävsdeklaration vid upphandling</a:t>
            </a:r>
          </a:p>
          <a:p>
            <a:pPr algn="l" rtl="0" fontAlgn="base"/>
            <a:r>
              <a:rPr lang="sv-SE" sz="1200" b="0" i="0" u="none" strike="noStrike">
                <a:solidFill>
                  <a:srgbClr val="000000"/>
                </a:solidFill>
                <a:effectLst/>
                <a:latin typeface="+mn-lt"/>
              </a:rPr>
              <a:t>Även organisationer som inte omfattas av jävsreglerna kan använda jävsdeklarationen.</a:t>
            </a:r>
            <a:r>
              <a:rPr lang="en-US" sz="1200" b="0" i="0">
                <a:solidFill>
                  <a:srgbClr val="444444"/>
                </a:solidFill>
                <a:effectLst/>
                <a:latin typeface="+mn-lt"/>
              </a:rPr>
              <a:t>​</a:t>
            </a:r>
          </a:p>
          <a:p>
            <a:pPr algn="l" rtl="0" fontAlgn="base"/>
            <a:endParaRPr lang="sv-SE" sz="1200" b="0" i="0">
              <a:solidFill>
                <a:srgbClr val="444444"/>
              </a:solidFill>
              <a:effectLst/>
              <a:latin typeface="+mn-lt"/>
            </a:endParaRPr>
          </a:p>
          <a:p>
            <a:pPr algn="l" rtl="0" fontAlgn="base"/>
            <a:r>
              <a:rPr lang="sv-SE" sz="1200" b="0" i="0" u="none" strike="noStrike">
                <a:solidFill>
                  <a:srgbClr val="000000"/>
                </a:solidFill>
                <a:effectLst/>
                <a:latin typeface="+mn-lt"/>
              </a:rPr>
              <a:t>Att använda jävs­deklarationer inför varje inköpsprojekt kan vara en del av arbete mot korruption vid inköp. Samtliga deltagare i projektet får då fylla i en blankett där de intygar att de inte är jäviga.</a:t>
            </a:r>
            <a:r>
              <a:rPr lang="en-US" sz="1200" b="0" i="0">
                <a:solidFill>
                  <a:srgbClr val="444444"/>
                </a:solidFill>
                <a:effectLst/>
                <a:latin typeface="+mn-lt"/>
              </a:rPr>
              <a:t>​</a:t>
            </a:r>
          </a:p>
          <a:p>
            <a:pPr algn="l" rtl="0" fontAlgn="base"/>
            <a:endParaRPr lang="sv-SE" sz="1200" b="0" i="0" u="none" strike="noStrike">
              <a:solidFill>
                <a:srgbClr val="000000"/>
              </a:solidFill>
              <a:effectLst/>
              <a:latin typeface="+mn-lt"/>
            </a:endParaRPr>
          </a:p>
          <a:p>
            <a:pPr algn="l" rtl="0" fontAlgn="base"/>
            <a:r>
              <a:rPr lang="sv-SE" sz="1200" b="0" i="0" u="none" strike="noStrike">
                <a:solidFill>
                  <a:srgbClr val="000000"/>
                </a:solidFill>
                <a:effectLst/>
                <a:latin typeface="+mn-lt"/>
              </a:rPr>
              <a:t>Jävsdeklarationen går att ladda ner och anpassa efter organisationens egna behov och den aktuella upphandlingens förutsättningar. Den innehåller olika exempel på situationer som kan innebära risk för jäv. En person är inte automatiskt jävig bara för att hen har svarat ja på en fråga i blanketten. Den som är ansvarig för att bedöma eventuella jävsförhållanden enligt organisationens interna arbetssätt måste göra en bedömning i varje enskilt fall.</a:t>
            </a:r>
            <a:r>
              <a:rPr lang="sv-SE" sz="1200" b="0" i="0">
                <a:solidFill>
                  <a:srgbClr val="444444"/>
                </a:solidFill>
                <a:effectLst/>
                <a:latin typeface="+mn-lt"/>
              </a:rPr>
              <a:t>​</a:t>
            </a:r>
          </a:p>
          <a:p>
            <a:pPr algn="l" rtl="0" fontAlgn="base"/>
            <a:endParaRPr lang="sv-SE" sz="1200" b="0" i="0">
              <a:solidFill>
                <a:srgbClr val="444444"/>
              </a:solidFill>
              <a:effectLst/>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42</a:t>
            </a:fld>
            <a:endParaRPr lang="sv-SE"/>
          </a:p>
        </p:txBody>
      </p:sp>
    </p:spTree>
    <p:extLst>
      <p:ext uri="{BB962C8B-B14F-4D97-AF65-F5344CB8AC3E}">
        <p14:creationId xmlns:p14="http://schemas.microsoft.com/office/powerpoint/2010/main" val="1987259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43</a:t>
            </a:fld>
            <a:endParaRPr lang="sv-SE"/>
          </a:p>
        </p:txBody>
      </p:sp>
    </p:spTree>
    <p:extLst>
      <p:ext uri="{BB962C8B-B14F-4D97-AF65-F5344CB8AC3E}">
        <p14:creationId xmlns:p14="http://schemas.microsoft.com/office/powerpoint/2010/main" val="168570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44</a:t>
            </a:fld>
            <a:endParaRPr lang="sv-SE"/>
          </a:p>
        </p:txBody>
      </p:sp>
    </p:spTree>
    <p:extLst>
      <p:ext uri="{BB962C8B-B14F-4D97-AF65-F5344CB8AC3E}">
        <p14:creationId xmlns:p14="http://schemas.microsoft.com/office/powerpoint/2010/main" val="277787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300"/>
              </a:lnSpc>
            </a:pPr>
            <a:r>
              <a:rPr lang="sv-SE" sz="1200" b="1">
                <a:effectLst/>
                <a:latin typeface="+mn-lt"/>
                <a:ea typeface="MS Mincho" panose="02020609040205080304" pitchFamily="49" charset="-128"/>
                <a:cs typeface="Times New Roman" panose="02020603050405020304" pitchFamily="18" charset="0"/>
              </a:rPr>
              <a:t>Talmanus: </a:t>
            </a:r>
            <a:endParaRPr lang="sv-SE" sz="1200">
              <a:effectLst/>
              <a:latin typeface="+mn-lt"/>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n-lt"/>
              </a:rPr>
              <a:t>När offentlig sektor köper varor, tjänster eller byggentreprenader sker det oftast genom offentlig upphandling.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n-lt"/>
              </a:rPr>
              <a:t>Offentlig upphandling är en lagreglerad inköpsprocess som ska säkerställa att offentliga inköp öppnas upp för konkurrens och att offentliga medel används så effektivt som möjligt. </a:t>
            </a:r>
            <a:r>
              <a:rPr lang="sv-SE" b="0" i="0">
                <a:solidFill>
                  <a:srgbClr val="0F0F0F"/>
                </a:solidFill>
                <a:effectLst/>
                <a:latin typeface="+mn-lt"/>
              </a:rPr>
              <a:t>De offentliga inköpen ska bidra till en sund konkurrens på marknaden och en hållbar samhällsutveckling. </a:t>
            </a:r>
          </a:p>
          <a:p>
            <a:endParaRPr lang="sv-SE" b="0" i="0">
              <a:solidFill>
                <a:srgbClr val="0F0F0F"/>
              </a:solidFill>
              <a:effectLst/>
              <a:latin typeface="+mn-lt"/>
            </a:endParaRPr>
          </a:p>
          <a:p>
            <a:r>
              <a:rPr lang="sv-SE" b="0" i="0">
                <a:solidFill>
                  <a:srgbClr val="0F0F0F"/>
                </a:solidFill>
                <a:effectLst/>
                <a:latin typeface="+mn-lt"/>
              </a:rPr>
              <a:t>Offentliga organisationer är skyldiga att följa upphandlingslagstiftningen.</a:t>
            </a:r>
            <a:endParaRPr lang="sv-SE">
              <a:latin typeface="+mn-lt"/>
            </a:endParaRPr>
          </a:p>
          <a:p>
            <a:endParaRPr lang="sv-SE"/>
          </a:p>
        </p:txBody>
      </p:sp>
      <p:sp>
        <p:nvSpPr>
          <p:cNvPr id="4" name="Platshållare för bildnummer 3"/>
          <p:cNvSpPr>
            <a:spLocks noGrp="1"/>
          </p:cNvSpPr>
          <p:nvPr>
            <p:ph type="sldNum" sz="quarter" idx="5"/>
          </p:nvPr>
        </p:nvSpPr>
        <p:spPr/>
        <p:txBody>
          <a:bodyPr/>
          <a:lstStyle/>
          <a:p>
            <a:fld id="{ACB473DD-EFE9-BE41-8E83-32337D6D47A0}" type="slidenum">
              <a:rPr lang="sv-SE" smtClean="0"/>
              <a:t>5</a:t>
            </a:fld>
            <a:endParaRPr lang="sv-SE"/>
          </a:p>
        </p:txBody>
      </p:sp>
    </p:spTree>
    <p:extLst>
      <p:ext uri="{BB962C8B-B14F-4D97-AF65-F5344CB8AC3E}">
        <p14:creationId xmlns:p14="http://schemas.microsoft.com/office/powerpoint/2010/main" val="228729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1"/>
          </a:p>
        </p:txBody>
      </p:sp>
      <p:sp>
        <p:nvSpPr>
          <p:cNvPr id="4" name="Platshållare för bildnummer 3"/>
          <p:cNvSpPr>
            <a:spLocks noGrp="1"/>
          </p:cNvSpPr>
          <p:nvPr>
            <p:ph type="sldNum" sz="quarter" idx="5"/>
          </p:nvPr>
        </p:nvSpPr>
        <p:spPr/>
        <p:txBody>
          <a:bodyPr/>
          <a:lstStyle/>
          <a:p>
            <a:fld id="{ACB473DD-EFE9-BE41-8E83-32337D6D47A0}" type="slidenum">
              <a:rPr lang="sv-SE" smtClean="0"/>
              <a:t>6</a:t>
            </a:fld>
            <a:endParaRPr lang="sv-SE"/>
          </a:p>
        </p:txBody>
      </p:sp>
    </p:spTree>
    <p:extLst>
      <p:ext uri="{BB962C8B-B14F-4D97-AF65-F5344CB8AC3E}">
        <p14:creationId xmlns:p14="http://schemas.microsoft.com/office/powerpoint/2010/main" val="98015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a:solidFill>
                  <a:srgbClr val="0F0F0F"/>
                </a:solidFill>
                <a:effectLst/>
                <a:latin typeface="+mn-lt"/>
              </a:rPr>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mn-lt"/>
                <a:ea typeface="MS Mincho" panose="02020609040205080304" pitchFamily="49" charset="-128"/>
                <a:cs typeface="Times New Roman" panose="02020603050405020304" pitchFamily="18" charset="0"/>
              </a:rPr>
              <a:t>Presentera film - Diskussion efter visning av introduktionsfilm. </a:t>
            </a:r>
          </a:p>
          <a:p>
            <a:endParaRPr lang="sv-SE" b="1" i="0">
              <a:solidFill>
                <a:srgbClr val="0F0F0F"/>
              </a:solidFill>
              <a:effectLst/>
              <a:latin typeface="+mn-lt"/>
            </a:endParaRPr>
          </a:p>
          <a:p>
            <a:r>
              <a:rPr lang="sv-SE" b="0" i="0">
                <a:solidFill>
                  <a:srgbClr val="0F0F0F"/>
                </a:solidFill>
                <a:effectLst/>
                <a:latin typeface="+mn-lt"/>
              </a:rPr>
              <a:t>Den här filmen beskriver kort hur det fungerar när offentlig verksamhet gör inköp genom offentlig upphandling. </a:t>
            </a:r>
          </a:p>
          <a:p>
            <a:endParaRPr lang="sv-SE" b="0" i="0">
              <a:solidFill>
                <a:srgbClr val="0F0F0F"/>
              </a:solidFill>
              <a:effectLst/>
              <a:latin typeface="Roboto" panose="02000000000000000000" pitchFamily="2" charset="0"/>
            </a:endParaRPr>
          </a:p>
          <a:p>
            <a:endParaRPr lang="sv-SE" b="0" i="0">
              <a:solidFill>
                <a:srgbClr val="0F0F0F"/>
              </a:solidFill>
              <a:effectLst/>
              <a:latin typeface="Roboto" panose="02000000000000000000" pitchFamily="2" charset="0"/>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7</a:t>
            </a:fld>
            <a:endParaRPr lang="sv-SE"/>
          </a:p>
        </p:txBody>
      </p:sp>
    </p:spTree>
    <p:extLst>
      <p:ext uri="{BB962C8B-B14F-4D97-AF65-F5344CB8AC3E}">
        <p14:creationId xmlns:p14="http://schemas.microsoft.com/office/powerpoint/2010/main" val="316786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mn-lt"/>
              </a:rPr>
              <a:t>Talmanus:</a:t>
            </a:r>
            <a:endParaRPr lang="sv-SE"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mn-lt"/>
              </a:rPr>
              <a:t>Värdet av de upphandlingspliktiga inköpen uppgår till drygt 800 miljarder kronor per år och motsvarar </a:t>
            </a:r>
            <a:r>
              <a:rPr lang="sv-SE" sz="1200" strike="noStrike">
                <a:effectLst/>
                <a:latin typeface="+mn-lt"/>
              </a:rPr>
              <a:t>ungefär en femtedel </a:t>
            </a:r>
            <a:r>
              <a:rPr lang="sv-SE" sz="1200">
                <a:effectLst/>
                <a:latin typeface="+mn-lt"/>
              </a:rPr>
              <a:t>av BNP.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mn-lt"/>
              </a:rPr>
              <a:t>Det är skattepengar som ska bidra till en ekonomiskt, socialt och miljömässigt hållbar samhällsutveckling. </a:t>
            </a:r>
            <a:endParaRPr lang="sv-SE" sz="1200" b="0" i="0">
              <a:solidFill>
                <a:srgbClr val="000000"/>
              </a:solidFill>
              <a:effectLst/>
              <a:latin typeface="+mn-lt"/>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8</a:t>
            </a:fld>
            <a:endParaRPr lang="sv-SE"/>
          </a:p>
        </p:txBody>
      </p:sp>
    </p:spTree>
    <p:extLst>
      <p:ext uri="{BB962C8B-B14F-4D97-AF65-F5344CB8AC3E}">
        <p14:creationId xmlns:p14="http://schemas.microsoft.com/office/powerpoint/2010/main" val="357228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Talmanus: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Offentliga inköp och upphandlingar står för en stor del av en kommuns eller regions kostnader. Ofta handlar det om skattebetalarnas pengar. Därför är upphandlingar ett område som journalister bevakar. </a:t>
            </a:r>
          </a:p>
          <a:p>
            <a:endParaRPr lang="sv-SE" b="0"/>
          </a:p>
          <a:p>
            <a:r>
              <a:rPr lang="sv-SE" b="0"/>
              <a:t>En av medias uppgifter är att kritiskt granska kommuners och regioners verksamhet. Om en upphandlande organisation bryter mot regelverket eller på något annat sätt gör en felaktig upphandling kan det ha ett nyhetsvärde. </a:t>
            </a:r>
          </a:p>
          <a:p>
            <a:endParaRPr lang="sv-SE" b="0"/>
          </a:p>
          <a:p>
            <a:r>
              <a:rPr lang="sv-SE" b="0"/>
              <a:t>Det går att förebygga negativ publicitet genom att följa regelverket och att göra rätt. Även om man inte är expert på lagstiftningen kommer man långt med att känna till och följa de fem grundläggande upphandlingsprinciperna och att ha koll på direktupphandlingsgränsen. Upphandlande organisationer som behandlar alla leverantörer lika får sällan negativa rubriker i media. </a:t>
            </a:r>
          </a:p>
          <a:p>
            <a:endParaRPr lang="sv-SE" b="0"/>
          </a:p>
          <a:p>
            <a:r>
              <a:rPr lang="sv-SE" b="0"/>
              <a:t>Tveka inte heller att ta kontakt med lokalmedia och berätta när det är en spännande upphandling på gång eller när ni gjort något som ni vill berätta om. Ta hjälp av organisationens kommunikationsavdelning. </a:t>
            </a:r>
          </a:p>
          <a:p>
            <a:endParaRPr lang="sv-SE" b="0" i="0">
              <a:solidFill>
                <a:srgbClr val="000000"/>
              </a:solidFill>
              <a:effectLst/>
              <a:latin typeface="IBM Plex Sans" panose="020B0503050203000203" pitchFamily="34" charset="0"/>
            </a:endParaRPr>
          </a:p>
        </p:txBody>
      </p:sp>
      <p:sp>
        <p:nvSpPr>
          <p:cNvPr id="4" name="Platshållare för bildnummer 3"/>
          <p:cNvSpPr>
            <a:spLocks noGrp="1"/>
          </p:cNvSpPr>
          <p:nvPr>
            <p:ph type="sldNum" sz="quarter" idx="5"/>
          </p:nvPr>
        </p:nvSpPr>
        <p:spPr/>
        <p:txBody>
          <a:bodyPr/>
          <a:lstStyle/>
          <a:p>
            <a:fld id="{ACB473DD-EFE9-BE41-8E83-32337D6D47A0}" type="slidenum">
              <a:rPr lang="sv-SE" smtClean="0"/>
              <a:t>9</a:t>
            </a:fld>
            <a:endParaRPr lang="sv-SE"/>
          </a:p>
        </p:txBody>
      </p:sp>
    </p:spTree>
    <p:extLst>
      <p:ext uri="{BB962C8B-B14F-4D97-AF65-F5344CB8AC3E}">
        <p14:creationId xmlns:p14="http://schemas.microsoft.com/office/powerpoint/2010/main" val="354263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ledning">
    <p:bg>
      <p:bgPr>
        <a:solidFill>
          <a:srgbClr val="DD2879">
            <a:alpha val="30000"/>
          </a:srgbClr>
        </a:solidFill>
        <a:effectLst/>
      </p:bgPr>
    </p:bg>
    <p:spTree>
      <p:nvGrpSpPr>
        <p:cNvPr id="1" name=""/>
        <p:cNvGrpSpPr/>
        <p:nvPr/>
      </p:nvGrpSpPr>
      <p:grpSpPr>
        <a:xfrm>
          <a:off x="0" y="0"/>
          <a:ext cx="0" cy="0"/>
          <a:chOff x="0" y="0"/>
          <a:chExt cx="0" cy="0"/>
        </a:xfrm>
      </p:grpSpPr>
      <p:sp>
        <p:nvSpPr>
          <p:cNvPr id="7" name="Platshållare för sidfot 4">
            <a:extLst>
              <a:ext uri="{FF2B5EF4-FFF2-40B4-BE49-F238E27FC236}">
                <a16:creationId xmlns:a16="http://schemas.microsoft.com/office/drawing/2014/main" id="{45484708-C7AF-EB1A-9B7B-558E06DFECA0}"/>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chef - Beslutsfattare</a:t>
            </a:r>
          </a:p>
        </p:txBody>
      </p:sp>
      <p:sp>
        <p:nvSpPr>
          <p:cNvPr id="3" name="Platshållare för text 2">
            <a:extLst>
              <a:ext uri="{FF2B5EF4-FFF2-40B4-BE49-F238E27FC236}">
                <a16:creationId xmlns:a16="http://schemas.microsoft.com/office/drawing/2014/main" id="{3A99BF86-3099-3F87-CB17-9583FB7858BC}"/>
              </a:ext>
            </a:extLst>
          </p:cNvPr>
          <p:cNvSpPr>
            <a:spLocks noGrp="1"/>
          </p:cNvSpPr>
          <p:nvPr>
            <p:ph type="body" idx="1"/>
          </p:nvPr>
        </p:nvSpPr>
        <p:spPr>
          <a:xfrm>
            <a:off x="1292225" y="1119716"/>
            <a:ext cx="9607550" cy="4381500"/>
          </a:xfrm>
        </p:spPr>
        <p:txBody>
          <a:bodyPr anchor="ctr">
            <a:noAutofit/>
          </a:bodyPr>
          <a:lstStyle>
            <a:lvl1pPr marL="0" indent="0">
              <a:lnSpc>
                <a:spcPct val="100000"/>
              </a:lnSpc>
              <a:spcBef>
                <a:spcPts val="0"/>
              </a:spcBef>
              <a:spcAft>
                <a:spcPts val="2200"/>
              </a:spcAft>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D2D58925-794D-FDC2-86B6-3B18DBA23E38}"/>
              </a:ext>
            </a:extLst>
          </p:cNvPr>
          <p:cNvSpPr>
            <a:spLocks noGrp="1"/>
          </p:cNvSpPr>
          <p:nvPr>
            <p:ph type="title"/>
          </p:nvPr>
        </p:nvSpPr>
        <p:spPr>
          <a:xfrm>
            <a:off x="1165225" y="-1727765"/>
            <a:ext cx="9861550" cy="1680369"/>
          </a:xfrm>
        </p:spPr>
        <p:txBody>
          <a:bodyPr anchor="b"/>
          <a:lstStyle>
            <a:lvl1pPr algn="ctr">
              <a:defRPr sz="4400"/>
            </a:lvl1pPr>
          </a:lstStyle>
          <a:p>
            <a:r>
              <a:rPr lang="sv-SE"/>
              <a:t>Klicka här för att ändra mall för rubrikformat</a:t>
            </a:r>
          </a:p>
        </p:txBody>
      </p:sp>
    </p:spTree>
    <p:extLst>
      <p:ext uri="{BB962C8B-B14F-4D97-AF65-F5344CB8AC3E}">
        <p14:creationId xmlns:p14="http://schemas.microsoft.com/office/powerpoint/2010/main" val="160174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ed bild">
    <p:bg>
      <p:bgPr>
        <a:solidFill>
          <a:schemeClr val="bg1"/>
        </a:solidFill>
        <a:effectLst/>
      </p:bgPr>
    </p:bg>
    <p:spTree>
      <p:nvGrpSpPr>
        <p:cNvPr id="1" name=""/>
        <p:cNvGrpSpPr/>
        <p:nvPr/>
      </p:nvGrpSpPr>
      <p:grpSpPr>
        <a:xfrm>
          <a:off x="0" y="0"/>
          <a:ext cx="0" cy="0"/>
          <a:chOff x="0" y="0"/>
          <a:chExt cx="0" cy="0"/>
        </a:xfrm>
      </p:grpSpPr>
      <p:sp>
        <p:nvSpPr>
          <p:cNvPr id="8" name="Platshållare för sidfot 7">
            <a:extLst>
              <a:ext uri="{FF2B5EF4-FFF2-40B4-BE49-F238E27FC236}">
                <a16:creationId xmlns:a16="http://schemas.microsoft.com/office/drawing/2014/main" id="{AC28CF0D-49EF-0392-83C7-E5C2C2298089}"/>
              </a:ext>
            </a:extLst>
          </p:cNvPr>
          <p:cNvSpPr>
            <a:spLocks noGrp="1"/>
          </p:cNvSpPr>
          <p:nvPr>
            <p:ph type="ftr" sz="quarter" idx="11"/>
          </p:nvPr>
        </p:nvSpPr>
        <p:spPr/>
        <p:txBody>
          <a:bodyPr/>
          <a:lstStyle/>
          <a:p>
            <a:r>
              <a:rPr lang="sv-SE"/>
              <a:t>Ny chef - Beslutsfattare</a:t>
            </a:r>
          </a:p>
        </p:txBody>
      </p:sp>
      <p:sp>
        <p:nvSpPr>
          <p:cNvPr id="6" name="Platshållare för bild 2">
            <a:extLst>
              <a:ext uri="{FF2B5EF4-FFF2-40B4-BE49-F238E27FC236}">
                <a16:creationId xmlns:a16="http://schemas.microsoft.com/office/drawing/2014/main" id="{4DEA494C-18C5-BF1A-2137-5CED0DCC581D}"/>
              </a:ext>
            </a:extLst>
          </p:cNvPr>
          <p:cNvSpPr>
            <a:spLocks noGrp="1"/>
          </p:cNvSpPr>
          <p:nvPr>
            <p:ph type="pic" idx="1"/>
          </p:nvPr>
        </p:nvSpPr>
        <p:spPr>
          <a:xfrm>
            <a:off x="6368393" y="0"/>
            <a:ext cx="582360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3" name="Platshållare för text 3">
            <a:extLst>
              <a:ext uri="{FF2B5EF4-FFF2-40B4-BE49-F238E27FC236}">
                <a16:creationId xmlns:a16="http://schemas.microsoft.com/office/drawing/2014/main" id="{76A038BF-438C-264D-D258-E77E9AD3014C}"/>
              </a:ext>
            </a:extLst>
          </p:cNvPr>
          <p:cNvSpPr>
            <a:spLocks noGrp="1"/>
          </p:cNvSpPr>
          <p:nvPr>
            <p:ph type="body" sz="quarter" idx="12"/>
          </p:nvPr>
        </p:nvSpPr>
        <p:spPr>
          <a:xfrm>
            <a:off x="839788" y="2315530"/>
            <a:ext cx="4787900" cy="341761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60F8BACB-8B8F-C550-1CC8-7B0E07384071}"/>
              </a:ext>
            </a:extLst>
          </p:cNvPr>
          <p:cNvSpPr>
            <a:spLocks noGrp="1"/>
          </p:cNvSpPr>
          <p:nvPr>
            <p:ph type="title"/>
          </p:nvPr>
        </p:nvSpPr>
        <p:spPr>
          <a:xfrm>
            <a:off x="839789" y="709669"/>
            <a:ext cx="4788501" cy="1504721"/>
          </a:xfrm>
        </p:spPr>
        <p:txBody>
          <a:bodyPr anchor="b"/>
          <a:lstStyle>
            <a:lvl1pPr>
              <a:defRPr sz="4400">
                <a:solidFill>
                  <a:srgbClr val="6B2879"/>
                </a:solidFill>
              </a:defRPr>
            </a:lvl1pPr>
          </a:lstStyle>
          <a:p>
            <a:r>
              <a:rPr lang="sv-SE"/>
              <a:t>Klicka här för att ändra mall för rubrikformat</a:t>
            </a:r>
          </a:p>
        </p:txBody>
      </p:sp>
    </p:spTree>
    <p:extLst>
      <p:ext uri="{BB962C8B-B14F-4D97-AF65-F5344CB8AC3E}">
        <p14:creationId xmlns:p14="http://schemas.microsoft.com/office/powerpoint/2010/main" val="102355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rgbClr val="DD2879">
            <a:alpha val="30000"/>
          </a:srgbClr>
        </a:solidFill>
        <a:effectLst/>
      </p:bgPr>
    </p:bg>
    <p:spTree>
      <p:nvGrpSpPr>
        <p:cNvPr id="1" name=""/>
        <p:cNvGrpSpPr/>
        <p:nvPr/>
      </p:nvGrpSpPr>
      <p:grpSpPr>
        <a:xfrm>
          <a:off x="0" y="0"/>
          <a:ext cx="0" cy="0"/>
          <a:chOff x="0" y="0"/>
          <a:chExt cx="0" cy="0"/>
        </a:xfrm>
      </p:grpSpPr>
      <p:sp>
        <p:nvSpPr>
          <p:cNvPr id="4" name="Platshållare för sidfot 4">
            <a:extLst>
              <a:ext uri="{FF2B5EF4-FFF2-40B4-BE49-F238E27FC236}">
                <a16:creationId xmlns:a16="http://schemas.microsoft.com/office/drawing/2014/main" id="{D4D91AC8-A646-83F9-EBDD-5C7E2D346FB9}"/>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chef - Beslutsfattare</a:t>
            </a:r>
          </a:p>
        </p:txBody>
      </p:sp>
      <p:sp>
        <p:nvSpPr>
          <p:cNvPr id="2" name="Platshållare för text 2">
            <a:extLst>
              <a:ext uri="{FF2B5EF4-FFF2-40B4-BE49-F238E27FC236}">
                <a16:creationId xmlns:a16="http://schemas.microsoft.com/office/drawing/2014/main" id="{592641A7-05CA-E596-F754-B7B20CB47F59}"/>
              </a:ext>
            </a:extLst>
          </p:cNvPr>
          <p:cNvSpPr>
            <a:spLocks noGrp="1"/>
          </p:cNvSpPr>
          <p:nvPr>
            <p:ph type="body" idx="10" hasCustomPrompt="1"/>
          </p:nvPr>
        </p:nvSpPr>
        <p:spPr>
          <a:xfrm>
            <a:off x="1292225" y="3752850"/>
            <a:ext cx="9607550" cy="976313"/>
          </a:xfrm>
        </p:spPr>
        <p:txBody>
          <a:bodyPr anchor="ctr">
            <a:noAutofit/>
          </a:bodyPr>
          <a:lstStyle>
            <a:lvl1pPr marL="0" indent="0" algn="ctr">
              <a:buNone/>
              <a:defRPr sz="240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 Efternamn, titel</a:t>
            </a:r>
          </a:p>
        </p:txBody>
      </p:sp>
      <p:sp>
        <p:nvSpPr>
          <p:cNvPr id="3" name="Platshållare för text 2">
            <a:extLst>
              <a:ext uri="{FF2B5EF4-FFF2-40B4-BE49-F238E27FC236}">
                <a16:creationId xmlns:a16="http://schemas.microsoft.com/office/drawing/2014/main" id="{3A99BF86-3099-3F87-CB17-9583FB7858BC}"/>
              </a:ext>
            </a:extLst>
          </p:cNvPr>
          <p:cNvSpPr>
            <a:spLocks noGrp="1"/>
          </p:cNvSpPr>
          <p:nvPr>
            <p:ph type="body" idx="1"/>
          </p:nvPr>
        </p:nvSpPr>
        <p:spPr>
          <a:xfrm>
            <a:off x="1292225" y="1023938"/>
            <a:ext cx="9607550" cy="2728912"/>
          </a:xfrm>
        </p:spPr>
        <p:txBody>
          <a:bodyPr anchor="b">
            <a:noAutofit/>
          </a:bodyPr>
          <a:lstStyle>
            <a:lvl1pPr marL="0" indent="0" algn="ctr">
              <a:buNone/>
              <a:defRPr sz="440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Rubrik 1">
            <a:extLst>
              <a:ext uri="{FF2B5EF4-FFF2-40B4-BE49-F238E27FC236}">
                <a16:creationId xmlns:a16="http://schemas.microsoft.com/office/drawing/2014/main" id="{51FB31AD-CF6E-7BFA-3259-BB710FBFB125}"/>
              </a:ext>
            </a:extLst>
          </p:cNvPr>
          <p:cNvSpPr>
            <a:spLocks noGrp="1"/>
          </p:cNvSpPr>
          <p:nvPr>
            <p:ph type="title"/>
          </p:nvPr>
        </p:nvSpPr>
        <p:spPr>
          <a:xfrm>
            <a:off x="1165225" y="-1727765"/>
            <a:ext cx="9861550" cy="1680369"/>
          </a:xfrm>
        </p:spPr>
        <p:txBody>
          <a:bodyPr anchor="b"/>
          <a:lstStyle>
            <a:lvl1pPr algn="ctr">
              <a:defRPr sz="4400"/>
            </a:lvl1pPr>
          </a:lstStyle>
          <a:p>
            <a:r>
              <a:rPr lang="sv-SE"/>
              <a:t>Klicka här för att ändra mall för rubrikformat</a:t>
            </a:r>
          </a:p>
        </p:txBody>
      </p:sp>
    </p:spTree>
    <p:extLst>
      <p:ext uri="{BB962C8B-B14F-4D97-AF65-F5344CB8AC3E}">
        <p14:creationId xmlns:p14="http://schemas.microsoft.com/office/powerpoint/2010/main" val="4033844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ed grafik – Lil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28108A3-9901-1EF5-9C7B-3FC6D7D75F0B}"/>
              </a:ext>
              <a:ext uri="{C183D7F6-B498-43B3-948B-1728B52AA6E4}">
                <adec:decorative xmlns:adec="http://schemas.microsoft.com/office/drawing/2017/decorative" val="1"/>
              </a:ext>
            </a:extLst>
          </p:cNvPr>
          <p:cNvSpPr/>
          <p:nvPr userDrawn="1"/>
        </p:nvSpPr>
        <p:spPr>
          <a:xfrm>
            <a:off x="6368393" y="-142875"/>
            <a:ext cx="6104595" cy="7272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bild 2">
            <a:extLst>
              <a:ext uri="{FF2B5EF4-FFF2-40B4-BE49-F238E27FC236}">
                <a16:creationId xmlns:a16="http://schemas.microsoft.com/office/drawing/2014/main" id="{E2714690-AC50-D7B8-40B7-71BC21C9EDCA}"/>
              </a:ext>
            </a:extLst>
          </p:cNvPr>
          <p:cNvSpPr>
            <a:spLocks noGrp="1"/>
          </p:cNvSpPr>
          <p:nvPr>
            <p:ph type="pic" idx="1"/>
          </p:nvPr>
        </p:nvSpPr>
        <p:spPr>
          <a:xfrm>
            <a:off x="6368393" y="0"/>
            <a:ext cx="582360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6" name="Platshållare för sidfot 5">
            <a:extLst>
              <a:ext uri="{FF2B5EF4-FFF2-40B4-BE49-F238E27FC236}">
                <a16:creationId xmlns:a16="http://schemas.microsoft.com/office/drawing/2014/main" id="{21F65AB1-444A-5FA8-2041-940F55715401}"/>
              </a:ext>
            </a:extLst>
          </p:cNvPr>
          <p:cNvSpPr>
            <a:spLocks noGrp="1"/>
          </p:cNvSpPr>
          <p:nvPr>
            <p:ph type="ftr" sz="quarter" idx="11"/>
          </p:nvPr>
        </p:nvSpPr>
        <p:spPr/>
        <p:txBody>
          <a:bodyPr/>
          <a:lstStyle>
            <a:lvl1pPr>
              <a:defRPr>
                <a:solidFill>
                  <a:srgbClr val="6B2879"/>
                </a:solidFill>
              </a:defRPr>
            </a:lvl1pPr>
          </a:lstStyle>
          <a:p>
            <a:r>
              <a:rPr lang="sv-SE"/>
              <a:t>Ny chef - Beslutsfattare</a:t>
            </a:r>
          </a:p>
        </p:txBody>
      </p:sp>
      <p:sp>
        <p:nvSpPr>
          <p:cNvPr id="4" name="Platshållare för text 3">
            <a:extLst>
              <a:ext uri="{FF2B5EF4-FFF2-40B4-BE49-F238E27FC236}">
                <a16:creationId xmlns:a16="http://schemas.microsoft.com/office/drawing/2014/main" id="{93C4EB5D-EF41-96F2-2239-9B1464955F67}"/>
              </a:ext>
            </a:extLst>
          </p:cNvPr>
          <p:cNvSpPr>
            <a:spLocks noGrp="1"/>
          </p:cNvSpPr>
          <p:nvPr>
            <p:ph type="body" sz="quarter" idx="12"/>
          </p:nvPr>
        </p:nvSpPr>
        <p:spPr>
          <a:xfrm>
            <a:off x="839788" y="2212974"/>
            <a:ext cx="4787900" cy="36943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
            <a:extLst>
              <a:ext uri="{FF2B5EF4-FFF2-40B4-BE49-F238E27FC236}">
                <a16:creationId xmlns:a16="http://schemas.microsoft.com/office/drawing/2014/main" id="{F301AB67-A3DB-A6E9-372B-333247B08535}"/>
              </a:ext>
            </a:extLst>
          </p:cNvPr>
          <p:cNvSpPr>
            <a:spLocks noGrp="1"/>
          </p:cNvSpPr>
          <p:nvPr>
            <p:ph type="title"/>
          </p:nvPr>
        </p:nvSpPr>
        <p:spPr>
          <a:xfrm>
            <a:off x="839789" y="709669"/>
            <a:ext cx="4788501" cy="1325563"/>
          </a:xfrm>
        </p:spPr>
        <p:txBody>
          <a:bodyPr/>
          <a:lstStyle>
            <a:lvl1pPr>
              <a:defRPr sz="440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10733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nehåll">
    <p:bg>
      <p:bgPr>
        <a:solidFill>
          <a:srgbClr val="DD2879">
            <a:alpha val="30000"/>
          </a:srgbClr>
        </a:solidFill>
        <a:effectLst/>
      </p:bgPr>
    </p:bg>
    <p:spTree>
      <p:nvGrpSpPr>
        <p:cNvPr id="1" name=""/>
        <p:cNvGrpSpPr/>
        <p:nvPr/>
      </p:nvGrpSpPr>
      <p:grpSpPr>
        <a:xfrm>
          <a:off x="0" y="0"/>
          <a:ext cx="0" cy="0"/>
          <a:chOff x="0" y="0"/>
          <a:chExt cx="0" cy="0"/>
        </a:xfrm>
      </p:grpSpPr>
      <p:sp>
        <p:nvSpPr>
          <p:cNvPr id="7" name="Platshållare för sidfot 4">
            <a:extLst>
              <a:ext uri="{FF2B5EF4-FFF2-40B4-BE49-F238E27FC236}">
                <a16:creationId xmlns:a16="http://schemas.microsoft.com/office/drawing/2014/main" id="{0FF49D95-5F3F-DE26-1F3C-DC65433AA415}"/>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chef - Beslutsfattare</a:t>
            </a:r>
          </a:p>
        </p:txBody>
      </p:sp>
      <p:sp>
        <p:nvSpPr>
          <p:cNvPr id="3" name="Platshållare för text 3">
            <a:extLst>
              <a:ext uri="{FF2B5EF4-FFF2-40B4-BE49-F238E27FC236}">
                <a16:creationId xmlns:a16="http://schemas.microsoft.com/office/drawing/2014/main" id="{5AE7EE44-F6D2-91E1-0472-2D4E7E4AFBAF}"/>
              </a:ext>
            </a:extLst>
          </p:cNvPr>
          <p:cNvSpPr>
            <a:spLocks noGrp="1"/>
          </p:cNvSpPr>
          <p:nvPr>
            <p:ph type="body" sz="half" idx="2" hasCustomPrompt="1"/>
          </p:nvPr>
        </p:nvSpPr>
        <p:spPr>
          <a:xfrm>
            <a:off x="630832" y="1271755"/>
            <a:ext cx="10799168" cy="3860844"/>
          </a:xfrm>
        </p:spPr>
        <p:txBody>
          <a:bodyPr numCol="2">
            <a:normAutofit/>
          </a:bodyPr>
          <a:lstStyle>
            <a:lvl1pPr marL="744538" indent="-744538" algn="l">
              <a:lnSpc>
                <a:spcPct val="100000"/>
              </a:lnSpc>
              <a:spcBef>
                <a:spcPts val="0"/>
              </a:spcBef>
              <a:spcAft>
                <a:spcPts val="2000"/>
              </a:spcAft>
              <a:buClr>
                <a:srgbClr val="6B2879"/>
              </a:buClr>
              <a:buSzPct val="150000"/>
              <a:buFont typeface="+mj-lt"/>
              <a:buAutoNum type="arabicPeriod"/>
              <a:tabLst/>
              <a:defRPr sz="3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err="1"/>
              <a:t>Lorem</a:t>
            </a:r>
            <a:r>
              <a:rPr lang="sv-SE"/>
              <a:t> </a:t>
            </a:r>
            <a:r>
              <a:rPr lang="sv-SE" err="1"/>
              <a:t>ipsum</a:t>
            </a:r>
            <a:r>
              <a:rPr lang="sv-SE"/>
              <a:t> </a:t>
            </a:r>
            <a:r>
              <a:rPr lang="sv-SE" err="1"/>
              <a:t>dolor</a:t>
            </a:r>
            <a:endParaRPr lang="sv-SE"/>
          </a:p>
          <a:p>
            <a:pPr lvl="0"/>
            <a:endParaRPr lang="sv-SE"/>
          </a:p>
        </p:txBody>
      </p:sp>
      <p:cxnSp>
        <p:nvCxnSpPr>
          <p:cNvPr id="6" name="Rak 5">
            <a:extLst>
              <a:ext uri="{FF2B5EF4-FFF2-40B4-BE49-F238E27FC236}">
                <a16:creationId xmlns:a16="http://schemas.microsoft.com/office/drawing/2014/main" id="{FB077005-BC98-32AD-A29F-860DEDB4D123}"/>
              </a:ext>
              <a:ext uri="{C183D7F6-B498-43B3-948B-1728B52AA6E4}">
                <adec:decorative xmlns:adec="http://schemas.microsoft.com/office/drawing/2017/decorative" val="1"/>
              </a:ext>
            </a:extLst>
          </p:cNvPr>
          <p:cNvCxnSpPr/>
          <p:nvPr userDrawn="1"/>
        </p:nvCxnSpPr>
        <p:spPr>
          <a:xfrm>
            <a:off x="630832" y="977900"/>
            <a:ext cx="10799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ubrik 1">
            <a:extLst>
              <a:ext uri="{FF2B5EF4-FFF2-40B4-BE49-F238E27FC236}">
                <a16:creationId xmlns:a16="http://schemas.microsoft.com/office/drawing/2014/main" id="{7FBAFD54-6034-1650-BC5C-6EEE403AABD6}"/>
              </a:ext>
            </a:extLst>
          </p:cNvPr>
          <p:cNvSpPr>
            <a:spLocks noGrp="1"/>
          </p:cNvSpPr>
          <p:nvPr>
            <p:ph type="title" hasCustomPrompt="1"/>
          </p:nvPr>
        </p:nvSpPr>
        <p:spPr>
          <a:xfrm>
            <a:off x="630832" y="615434"/>
            <a:ext cx="9180653" cy="288822"/>
          </a:xfrm>
        </p:spPr>
        <p:txBody>
          <a:bodyPr anchor="ctr"/>
          <a:lstStyle>
            <a:lvl1pPr algn="l">
              <a:defRPr sz="2400" b="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8843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rgbClr val="DD2879">
            <a:alpha val="30000"/>
          </a:srgbClr>
        </a:solidFill>
        <a:effectLst/>
      </p:bgPr>
    </p:bg>
    <p:spTree>
      <p:nvGrpSpPr>
        <p:cNvPr id="1" name=""/>
        <p:cNvGrpSpPr/>
        <p:nvPr/>
      </p:nvGrpSpPr>
      <p:grpSpPr>
        <a:xfrm>
          <a:off x="0" y="0"/>
          <a:ext cx="0" cy="0"/>
          <a:chOff x="0" y="0"/>
          <a:chExt cx="0" cy="0"/>
        </a:xfrm>
      </p:grpSpPr>
      <p:sp>
        <p:nvSpPr>
          <p:cNvPr id="4" name="Platshållare för sidfot 4">
            <a:extLst>
              <a:ext uri="{FF2B5EF4-FFF2-40B4-BE49-F238E27FC236}">
                <a16:creationId xmlns:a16="http://schemas.microsoft.com/office/drawing/2014/main" id="{FF152A68-254C-E8D9-D301-61D34A6EB748}"/>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chef - Beslutsfattare</a:t>
            </a:r>
          </a:p>
        </p:txBody>
      </p:sp>
      <p:sp>
        <p:nvSpPr>
          <p:cNvPr id="2" name="Rubrik 1">
            <a:extLst>
              <a:ext uri="{FF2B5EF4-FFF2-40B4-BE49-F238E27FC236}">
                <a16:creationId xmlns:a16="http://schemas.microsoft.com/office/drawing/2014/main" id="{1FA800A1-CCCE-5C04-61E1-62FF9785BC58}"/>
              </a:ext>
            </a:extLst>
          </p:cNvPr>
          <p:cNvSpPr>
            <a:spLocks noGrp="1"/>
          </p:cNvSpPr>
          <p:nvPr>
            <p:ph type="ctrTitle" hasCustomPrompt="1"/>
          </p:nvPr>
        </p:nvSpPr>
        <p:spPr>
          <a:xfrm>
            <a:off x="1049438" y="465055"/>
            <a:ext cx="10093124" cy="5264413"/>
          </a:xfrm>
        </p:spPr>
        <p:txBody>
          <a:bodyPr anchor="ctr" anchorCtr="0">
            <a:noAutofit/>
          </a:bodyPr>
          <a:lstStyle>
            <a:lvl1pPr algn="ctr">
              <a:lnSpc>
                <a:spcPts val="9000"/>
              </a:lnSpc>
              <a:defRPr sz="8000">
                <a:solidFill>
                  <a:srgbClr val="6B2879"/>
                </a:solidFill>
              </a:defRPr>
            </a:lvl1pPr>
          </a:lstStyle>
          <a:p>
            <a:r>
              <a:rPr lang="sv-SE"/>
              <a:t>1.</a:t>
            </a:r>
            <a:br>
              <a:rPr lang="sv-SE"/>
            </a:br>
            <a:r>
              <a:rPr lang="sv-SE"/>
              <a:t>Klicka här för att ändra mall för rubrikformat</a:t>
            </a:r>
          </a:p>
        </p:txBody>
      </p:sp>
    </p:spTree>
    <p:extLst>
      <p:ext uri="{BB962C8B-B14F-4D97-AF65-F5344CB8AC3E}">
        <p14:creationId xmlns:p14="http://schemas.microsoft.com/office/powerpoint/2010/main" val="175914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lsida för bild, film etc.">
    <p:bg>
      <p:bgPr>
        <a:solidFill>
          <a:schemeClr val="bg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5CC42BB-D36D-0AA7-2BC0-3A9A92167D21}"/>
              </a:ext>
            </a:extLst>
          </p:cNvPr>
          <p:cNvSpPr>
            <a:spLocks noGrp="1"/>
          </p:cNvSpPr>
          <p:nvPr>
            <p:ph idx="1" hasCustomPrompt="1"/>
          </p:nvPr>
        </p:nvSpPr>
        <p:spPr>
          <a:xfrm>
            <a:off x="0" y="0"/>
            <a:ext cx="12192000" cy="6858000"/>
          </a:xfrm>
        </p:spPr>
        <p:txBody>
          <a:bodyPr anchor="ctr"/>
          <a:lstStyle>
            <a:lvl1pPr marL="0" indent="0" algn="ctr">
              <a:lnSpc>
                <a:spcPct val="100000"/>
              </a:lnSpc>
              <a:buNone/>
              <a:defRPr sz="4800">
                <a:solidFill>
                  <a:srgbClr val="6B2879"/>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Ingen text på denna mallsida</a:t>
            </a:r>
          </a:p>
        </p:txBody>
      </p:sp>
      <p:sp>
        <p:nvSpPr>
          <p:cNvPr id="2" name="Rubrik 1">
            <a:extLst>
              <a:ext uri="{FF2B5EF4-FFF2-40B4-BE49-F238E27FC236}">
                <a16:creationId xmlns:a16="http://schemas.microsoft.com/office/drawing/2014/main" id="{62F3353A-9066-2C63-8CA7-7837E46DDFFB}"/>
              </a:ext>
            </a:extLst>
          </p:cNvPr>
          <p:cNvSpPr>
            <a:spLocks noGrp="1"/>
          </p:cNvSpPr>
          <p:nvPr>
            <p:ph type="title"/>
          </p:nvPr>
        </p:nvSpPr>
        <p:spPr>
          <a:xfrm>
            <a:off x="1165225" y="-1727765"/>
            <a:ext cx="9861550" cy="1680369"/>
          </a:xfrm>
        </p:spPr>
        <p:txBody>
          <a:bodyPr anchor="b"/>
          <a:lstStyle>
            <a:lvl1pPr algn="ctr">
              <a:defRPr sz="4400"/>
            </a:lvl1pPr>
          </a:lstStyle>
          <a:p>
            <a:r>
              <a:rPr lang="sv-SE"/>
              <a:t>Klicka här för att ändra mall för rubrikformat</a:t>
            </a:r>
          </a:p>
        </p:txBody>
      </p:sp>
    </p:spTree>
    <p:extLst>
      <p:ext uri="{BB962C8B-B14F-4D97-AF65-F5344CB8AC3E}">
        <p14:creationId xmlns:p14="http://schemas.microsoft.com/office/powerpoint/2010/main" val="309264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åstående/Fråga – Lila">
    <p:spTree>
      <p:nvGrpSpPr>
        <p:cNvPr id="1" name=""/>
        <p:cNvGrpSpPr/>
        <p:nvPr/>
      </p:nvGrpSpPr>
      <p:grpSpPr>
        <a:xfrm>
          <a:off x="0" y="0"/>
          <a:ext cx="0" cy="0"/>
          <a:chOff x="0" y="0"/>
          <a:chExt cx="0" cy="0"/>
        </a:xfrm>
      </p:grpSpPr>
      <p:sp>
        <p:nvSpPr>
          <p:cNvPr id="3" name="Platshållare för sidfot 4">
            <a:extLst>
              <a:ext uri="{FF2B5EF4-FFF2-40B4-BE49-F238E27FC236}">
                <a16:creationId xmlns:a16="http://schemas.microsoft.com/office/drawing/2014/main" id="{F64859D7-F97A-D4EC-0DE2-EFA0D26737D6}"/>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chemeClr val="bg1"/>
                </a:solidFill>
                <a:latin typeface="Corbel" panose="020B0503020204020204" pitchFamily="34" charset="0"/>
              </a:defRPr>
            </a:lvl1pPr>
          </a:lstStyle>
          <a:p>
            <a:r>
              <a:rPr lang="sv-SE"/>
              <a:t>Ny chef - Beslutsfattare</a:t>
            </a:r>
          </a:p>
        </p:txBody>
      </p:sp>
      <p:sp>
        <p:nvSpPr>
          <p:cNvPr id="2" name="Rubrik 1">
            <a:extLst>
              <a:ext uri="{FF2B5EF4-FFF2-40B4-BE49-F238E27FC236}">
                <a16:creationId xmlns:a16="http://schemas.microsoft.com/office/drawing/2014/main" id="{94CA9E5A-B191-5F90-D506-A09A6AB1E8F0}"/>
              </a:ext>
            </a:extLst>
          </p:cNvPr>
          <p:cNvSpPr>
            <a:spLocks noGrp="1"/>
          </p:cNvSpPr>
          <p:nvPr>
            <p:ph type="title"/>
          </p:nvPr>
        </p:nvSpPr>
        <p:spPr>
          <a:xfrm>
            <a:off x="1165225" y="1748631"/>
            <a:ext cx="9861550" cy="2852737"/>
          </a:xfrm>
        </p:spPr>
        <p:txBody>
          <a:bodyPr anchor="ctr"/>
          <a:lstStyle>
            <a:lvl1pPr algn="ctr">
              <a:defRPr sz="4800"/>
            </a:lvl1pPr>
          </a:lstStyle>
          <a:p>
            <a:r>
              <a:rPr lang="sv-SE"/>
              <a:t>Klicka här för att ändra mall för rubrikformat</a:t>
            </a:r>
          </a:p>
        </p:txBody>
      </p:sp>
    </p:spTree>
    <p:extLst>
      <p:ext uri="{BB962C8B-B14F-4D97-AF65-F5344CB8AC3E}">
        <p14:creationId xmlns:p14="http://schemas.microsoft.com/office/powerpoint/2010/main" val="140518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åstående/Fråga – Rosa">
    <p:bg>
      <p:bgPr>
        <a:solidFill>
          <a:srgbClr val="DD2879">
            <a:alpha val="30000"/>
          </a:srgbClr>
        </a:solidFill>
        <a:effectLst/>
      </p:bgPr>
    </p:bg>
    <p:spTree>
      <p:nvGrpSpPr>
        <p:cNvPr id="1" name=""/>
        <p:cNvGrpSpPr/>
        <p:nvPr/>
      </p:nvGrpSpPr>
      <p:grpSpPr>
        <a:xfrm>
          <a:off x="0" y="0"/>
          <a:ext cx="0" cy="0"/>
          <a:chOff x="0" y="0"/>
          <a:chExt cx="0" cy="0"/>
        </a:xfrm>
      </p:grpSpPr>
      <p:sp>
        <p:nvSpPr>
          <p:cNvPr id="3" name="Platshållare för sidfot 4">
            <a:extLst>
              <a:ext uri="{FF2B5EF4-FFF2-40B4-BE49-F238E27FC236}">
                <a16:creationId xmlns:a16="http://schemas.microsoft.com/office/drawing/2014/main" id="{29DB0260-34EA-9CDD-7294-F2BCEA12B7B2}"/>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rgbClr val="6B2879"/>
                </a:solidFill>
                <a:latin typeface="Corbel" panose="020B0503020204020204" pitchFamily="34" charset="0"/>
              </a:defRPr>
            </a:lvl1pPr>
          </a:lstStyle>
          <a:p>
            <a:r>
              <a:rPr lang="sv-SE"/>
              <a:t>Ny chef - Beslutsfattare</a:t>
            </a:r>
          </a:p>
        </p:txBody>
      </p:sp>
      <p:sp>
        <p:nvSpPr>
          <p:cNvPr id="2" name="Rubrik 1">
            <a:extLst>
              <a:ext uri="{FF2B5EF4-FFF2-40B4-BE49-F238E27FC236}">
                <a16:creationId xmlns:a16="http://schemas.microsoft.com/office/drawing/2014/main" id="{94CA9E5A-B191-5F90-D506-A09A6AB1E8F0}"/>
              </a:ext>
            </a:extLst>
          </p:cNvPr>
          <p:cNvSpPr>
            <a:spLocks noGrp="1"/>
          </p:cNvSpPr>
          <p:nvPr>
            <p:ph type="title"/>
          </p:nvPr>
        </p:nvSpPr>
        <p:spPr>
          <a:xfrm>
            <a:off x="1165225" y="1807897"/>
            <a:ext cx="9861550" cy="2852737"/>
          </a:xfrm>
        </p:spPr>
        <p:txBody>
          <a:bodyPr anchor="ctr"/>
          <a:lstStyle>
            <a:lvl1pPr algn="ctr">
              <a:defRPr sz="4800">
                <a:solidFill>
                  <a:srgbClr val="6B2879"/>
                </a:solidFill>
              </a:defRPr>
            </a:lvl1pPr>
          </a:lstStyle>
          <a:p>
            <a:r>
              <a:rPr lang="sv-SE"/>
              <a:t>Klicka här för att ändra mall för rubrikformat</a:t>
            </a:r>
          </a:p>
        </p:txBody>
      </p:sp>
    </p:spTree>
    <p:extLst>
      <p:ext uri="{BB962C8B-B14F-4D97-AF65-F5344CB8AC3E}">
        <p14:creationId xmlns:p14="http://schemas.microsoft.com/office/powerpoint/2010/main" val="335312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rtare text med rubrik">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148F94F6-27B9-2A7E-A75F-E866EB261EC0}"/>
              </a:ext>
            </a:extLst>
          </p:cNvPr>
          <p:cNvSpPr>
            <a:spLocks noGrp="1"/>
          </p:cNvSpPr>
          <p:nvPr>
            <p:ph type="ftr" sz="quarter" idx="11"/>
          </p:nvPr>
        </p:nvSpPr>
        <p:spPr/>
        <p:txBody>
          <a:bodyPr/>
          <a:lstStyle/>
          <a:p>
            <a:r>
              <a:rPr lang="sv-SE"/>
              <a:t>Ny chef - Beslutsfattare</a:t>
            </a:r>
          </a:p>
        </p:txBody>
      </p:sp>
      <p:sp>
        <p:nvSpPr>
          <p:cNvPr id="7" name="Platshållare för text 3">
            <a:extLst>
              <a:ext uri="{FF2B5EF4-FFF2-40B4-BE49-F238E27FC236}">
                <a16:creationId xmlns:a16="http://schemas.microsoft.com/office/drawing/2014/main" id="{37A5CA07-98AF-0628-474D-E95DE274BC90}"/>
              </a:ext>
            </a:extLst>
          </p:cNvPr>
          <p:cNvSpPr>
            <a:spLocks noGrp="1"/>
          </p:cNvSpPr>
          <p:nvPr>
            <p:ph type="body" sz="half" idx="2"/>
          </p:nvPr>
        </p:nvSpPr>
        <p:spPr>
          <a:xfrm>
            <a:off x="1165225" y="3259016"/>
            <a:ext cx="9861550" cy="2133600"/>
          </a:xfrm>
        </p:spPr>
        <p:txBody>
          <a:bodyPr>
            <a:normAutofit/>
          </a:bodyPr>
          <a:lstStyle>
            <a:lvl1pPr marL="0" indent="0" algn="ctr">
              <a:lnSpc>
                <a:spcPct val="100000"/>
              </a:lnSpc>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94CA9E5A-B191-5F90-D506-A09A6AB1E8F0}"/>
              </a:ext>
            </a:extLst>
          </p:cNvPr>
          <p:cNvSpPr>
            <a:spLocks noGrp="1"/>
          </p:cNvSpPr>
          <p:nvPr>
            <p:ph type="title"/>
          </p:nvPr>
        </p:nvSpPr>
        <p:spPr>
          <a:xfrm>
            <a:off x="1165225" y="1242500"/>
            <a:ext cx="9861550" cy="1680369"/>
          </a:xfrm>
        </p:spPr>
        <p:txBody>
          <a:bodyPr anchor="b"/>
          <a:lstStyle>
            <a:lvl1pPr algn="ctr">
              <a:defRPr sz="4400"/>
            </a:lvl1pPr>
          </a:lstStyle>
          <a:p>
            <a:r>
              <a:rPr lang="sv-SE"/>
              <a:t>Klicka här för att ändra mall för rubrikformat</a:t>
            </a:r>
          </a:p>
        </p:txBody>
      </p:sp>
    </p:spTree>
    <p:extLst>
      <p:ext uri="{BB962C8B-B14F-4D97-AF65-F5344CB8AC3E}">
        <p14:creationId xmlns:p14="http://schemas.microsoft.com/office/powerpoint/2010/main" val="297079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223C550-A308-75AA-4601-C6E53F8A1A29}"/>
              </a:ext>
            </a:extLst>
          </p:cNvPr>
          <p:cNvSpPr>
            <a:spLocks noGrp="1"/>
          </p:cNvSpPr>
          <p:nvPr>
            <p:ph type="ftr" sz="quarter" idx="11"/>
          </p:nvPr>
        </p:nvSpPr>
        <p:spPr/>
        <p:txBody>
          <a:bodyPr/>
          <a:lstStyle/>
          <a:p>
            <a:r>
              <a:rPr lang="sv-SE"/>
              <a:t>Ny chef - Beslutsfattare</a:t>
            </a:r>
          </a:p>
        </p:txBody>
      </p:sp>
      <p:sp>
        <p:nvSpPr>
          <p:cNvPr id="4" name="Platshållare för text 3">
            <a:extLst>
              <a:ext uri="{FF2B5EF4-FFF2-40B4-BE49-F238E27FC236}">
                <a16:creationId xmlns:a16="http://schemas.microsoft.com/office/drawing/2014/main" id="{775FF654-328A-B032-0A86-974587E63F79}"/>
              </a:ext>
            </a:extLst>
          </p:cNvPr>
          <p:cNvSpPr>
            <a:spLocks noGrp="1"/>
          </p:cNvSpPr>
          <p:nvPr>
            <p:ph type="body" sz="quarter" idx="12"/>
          </p:nvPr>
        </p:nvSpPr>
        <p:spPr>
          <a:xfrm>
            <a:off x="716416" y="1654174"/>
            <a:ext cx="9628423" cy="40777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9C4D46AD-1C3C-3E68-89F5-E16CEFE155FE}"/>
              </a:ext>
            </a:extLst>
          </p:cNvPr>
          <p:cNvSpPr>
            <a:spLocks noGrp="1"/>
          </p:cNvSpPr>
          <p:nvPr>
            <p:ph type="title"/>
          </p:nvPr>
        </p:nvSpPr>
        <p:spPr>
          <a:xfrm>
            <a:off x="711200" y="712256"/>
            <a:ext cx="9633639" cy="686886"/>
          </a:xfrm>
        </p:spPr>
        <p:txBody>
          <a:bodyPr/>
          <a:lstStyle>
            <a:lvl1pPr>
              <a:defRPr sz="4400"/>
            </a:lvl1pPr>
          </a:lstStyle>
          <a:p>
            <a:r>
              <a:rPr lang="sv-SE"/>
              <a:t>Klicka här för att ändra mall för rubrikformat</a:t>
            </a:r>
          </a:p>
        </p:txBody>
      </p:sp>
    </p:spTree>
    <p:extLst>
      <p:ext uri="{BB962C8B-B14F-4D97-AF65-F5344CB8AC3E}">
        <p14:creationId xmlns:p14="http://schemas.microsoft.com/office/powerpoint/2010/main" val="288534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a med bild">
    <p:bg>
      <p:bgPr>
        <a:solidFill>
          <a:schemeClr val="bg1"/>
        </a:solidFill>
        <a:effectLst/>
      </p:bgPr>
    </p:bg>
    <p:spTree>
      <p:nvGrpSpPr>
        <p:cNvPr id="1" name=""/>
        <p:cNvGrpSpPr/>
        <p:nvPr/>
      </p:nvGrpSpPr>
      <p:grpSpPr>
        <a:xfrm>
          <a:off x="0" y="0"/>
          <a:ext cx="0" cy="0"/>
          <a:chOff x="0" y="0"/>
          <a:chExt cx="0" cy="0"/>
        </a:xfrm>
      </p:grpSpPr>
      <p:sp>
        <p:nvSpPr>
          <p:cNvPr id="8" name="Platshållare för sidfot 7">
            <a:extLst>
              <a:ext uri="{FF2B5EF4-FFF2-40B4-BE49-F238E27FC236}">
                <a16:creationId xmlns:a16="http://schemas.microsoft.com/office/drawing/2014/main" id="{AC28CF0D-49EF-0392-83C7-E5C2C2298089}"/>
              </a:ext>
            </a:extLst>
          </p:cNvPr>
          <p:cNvSpPr>
            <a:spLocks noGrp="1"/>
          </p:cNvSpPr>
          <p:nvPr>
            <p:ph type="ftr" sz="quarter" idx="11"/>
          </p:nvPr>
        </p:nvSpPr>
        <p:spPr/>
        <p:txBody>
          <a:bodyPr/>
          <a:lstStyle/>
          <a:p>
            <a:r>
              <a:rPr lang="sv-SE"/>
              <a:t>Ny chef - Beslutsfattare</a:t>
            </a:r>
          </a:p>
        </p:txBody>
      </p:sp>
      <p:sp>
        <p:nvSpPr>
          <p:cNvPr id="14" name="Platshållare för bild 2">
            <a:extLst>
              <a:ext uri="{FF2B5EF4-FFF2-40B4-BE49-F238E27FC236}">
                <a16:creationId xmlns:a16="http://schemas.microsoft.com/office/drawing/2014/main" id="{97A13854-9599-0DF2-3264-14DD78C34351}"/>
              </a:ext>
            </a:extLst>
          </p:cNvPr>
          <p:cNvSpPr>
            <a:spLocks noGrp="1"/>
          </p:cNvSpPr>
          <p:nvPr>
            <p:ph type="pic" idx="1"/>
          </p:nvPr>
        </p:nvSpPr>
        <p:spPr>
          <a:xfrm>
            <a:off x="6368393" y="0"/>
            <a:ext cx="582360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3" name="Platshållare för text 3">
            <a:extLst>
              <a:ext uri="{FF2B5EF4-FFF2-40B4-BE49-F238E27FC236}">
                <a16:creationId xmlns:a16="http://schemas.microsoft.com/office/drawing/2014/main" id="{B5F7EA1A-5A49-0D68-FFCC-181D7EF2F70F}"/>
              </a:ext>
            </a:extLst>
          </p:cNvPr>
          <p:cNvSpPr>
            <a:spLocks noGrp="1"/>
          </p:cNvSpPr>
          <p:nvPr>
            <p:ph type="body" sz="quarter" idx="12"/>
          </p:nvPr>
        </p:nvSpPr>
        <p:spPr>
          <a:xfrm>
            <a:off x="839788" y="2315530"/>
            <a:ext cx="4787900" cy="341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60F8BACB-8B8F-C550-1CC8-7B0E07384071}"/>
              </a:ext>
            </a:extLst>
          </p:cNvPr>
          <p:cNvSpPr>
            <a:spLocks noGrp="1"/>
          </p:cNvSpPr>
          <p:nvPr>
            <p:ph type="title"/>
          </p:nvPr>
        </p:nvSpPr>
        <p:spPr>
          <a:xfrm>
            <a:off x="839789" y="709669"/>
            <a:ext cx="4788501" cy="1504721"/>
          </a:xfrm>
        </p:spPr>
        <p:txBody>
          <a:bodyPr anchor="b"/>
          <a:lstStyle>
            <a:lvl1pPr>
              <a:defRPr sz="4400">
                <a:solidFill>
                  <a:srgbClr val="6B2879"/>
                </a:solidFill>
              </a:defRPr>
            </a:lvl1pPr>
          </a:lstStyle>
          <a:p>
            <a:r>
              <a:rPr lang="sv-SE"/>
              <a:t>Klicka här för att ändra mall för rubrikformat</a:t>
            </a:r>
          </a:p>
        </p:txBody>
      </p:sp>
    </p:spTree>
    <p:extLst>
      <p:ext uri="{BB962C8B-B14F-4D97-AF65-F5344CB8AC3E}">
        <p14:creationId xmlns:p14="http://schemas.microsoft.com/office/powerpoint/2010/main" val="138247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B2879"/>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43472372-0105-0C9B-99B8-370BB3F7C680}"/>
              </a:ext>
            </a:extLst>
          </p:cNvPr>
          <p:cNvSpPr>
            <a:spLocks noGrp="1"/>
          </p:cNvSpPr>
          <p:nvPr>
            <p:ph type="ftr" sz="quarter" idx="3"/>
          </p:nvPr>
        </p:nvSpPr>
        <p:spPr>
          <a:xfrm>
            <a:off x="7865425" y="6291715"/>
            <a:ext cx="4114800" cy="365125"/>
          </a:xfrm>
          <a:prstGeom prst="rect">
            <a:avLst/>
          </a:prstGeom>
        </p:spPr>
        <p:txBody>
          <a:bodyPr vert="horz" lIns="91440" tIns="45720" rIns="91440" bIns="45720" rtlCol="0" anchor="ctr"/>
          <a:lstStyle>
            <a:lvl1pPr algn="r">
              <a:defRPr sz="1400">
                <a:solidFill>
                  <a:schemeClr val="bg1"/>
                </a:solidFill>
                <a:latin typeface="Corbel" panose="020B0503020204020204" pitchFamily="34" charset="0"/>
              </a:defRPr>
            </a:lvl1pPr>
          </a:lstStyle>
          <a:p>
            <a:r>
              <a:rPr lang="sv-SE"/>
              <a:t>Ny chef - Beslutsfattare</a:t>
            </a:r>
          </a:p>
        </p:txBody>
      </p:sp>
      <p:sp>
        <p:nvSpPr>
          <p:cNvPr id="3" name="Platshållare för text 2">
            <a:extLst>
              <a:ext uri="{FF2B5EF4-FFF2-40B4-BE49-F238E27FC236}">
                <a16:creationId xmlns:a16="http://schemas.microsoft.com/office/drawing/2014/main" id="{BC31C3A9-20C7-9914-27D6-24B40A546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15614C2D-C107-0744-1282-FCCC56C3E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Klicka här för att ändra mall för rubrikformat</a:t>
            </a:r>
          </a:p>
        </p:txBody>
      </p:sp>
    </p:spTree>
    <p:extLst>
      <p:ext uri="{BB962C8B-B14F-4D97-AF65-F5344CB8AC3E}">
        <p14:creationId xmlns:p14="http://schemas.microsoft.com/office/powerpoint/2010/main" val="25596098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62" r:id="rId4"/>
    <p:sldLayoutId id="2147483651" r:id="rId5"/>
    <p:sldLayoutId id="2147483666" r:id="rId6"/>
    <p:sldLayoutId id="2147483663" r:id="rId7"/>
    <p:sldLayoutId id="2147483650" r:id="rId8"/>
    <p:sldLayoutId id="2147483653" r:id="rId9"/>
    <p:sldLayoutId id="2147483669" r:id="rId10"/>
    <p:sldLayoutId id="2147483667" r:id="rId11"/>
    <p:sldLayoutId id="2147483657" r:id="rId12"/>
  </p:sldLayoutIdLst>
  <p:hf sldNum="0" hdr="0" dt="0"/>
  <p:txStyles>
    <p:titleStyle>
      <a:lvl1pPr algn="l"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Corbel" panose="020B0503020204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Corbel" panose="020B0503020204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500" kern="1200">
          <a:solidFill>
            <a:schemeClr val="bg1"/>
          </a:solidFill>
          <a:latin typeface="Corbel" panose="020B0503020204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Corbel" panose="020B0503020204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upphandlingsmyndigheten.se/styra-och-leda-inkopsverksamhet/andamalsenliga-inkopsorganisationer/inkopsstyrning-i-ledningssysteme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www.upphandlingsmyndigheten.se/styra-och-leda-inkopsverksamhet/modell-offentliga-inkopssystemet/"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upphandlingsmyndigheten.se/kunskapsbank-for-offentliga-affarer/offentliga-affarer-och-de-globala-malen-for-hallbar-utveckling-i-agenda-2030/"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upphandlingsmyndigheten.se/om-hallbar-upphandling/"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hyperlink" Target="https://www.upphandlingsmyndigheten.se/regler-och-lagstiftning/olika-sorters-avtal-och-kontrakt/blandad-upphandling/"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upphandlingsmyndigheten.se/regler-och-lagstiftning/olika-sorters-avtal-och-kontrakt/avtal-som-ar-undantagna/"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hyperlink" Target="https://www.upphandlingsmyndigheten.se/lagen-om-valfrihetssystem-lov"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upphandlingsmyndigheten.se/regler-och-lagstiftning/andra-regler-som-kan-bli-aktuella/"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www.upphandlingsmyndigheten.se/statsstod/"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upphandlingsmyndigheten.se/regler-och-lagstiftning/de-grundlaggande-upphandlingsprinciperna/"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upphandlingsmyndigheten.se/forebygg-korruption/javsdeklaration/#mall_for_javsdeklaration_vid_upphandling"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s://www.linkedin.com/company/upphandlingsmyndigheten/" TargetMode="External"/><Relationship Id="rId3" Type="http://schemas.openxmlformats.org/officeDocument/2006/relationships/hyperlink" Target="https://www.upphandlingsmyndigheten.se/" TargetMode="External"/><Relationship Id="rId7"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hyperlink" Target="https://twitter.com/uhmynd" TargetMode="External"/><Relationship Id="rId5" Type="http://schemas.openxmlformats.org/officeDocument/2006/relationships/image" Target="../media/image16.emf"/><Relationship Id="rId10" Type="http://schemas.openxmlformats.org/officeDocument/2006/relationships/hyperlink" Target="https://www.youtube.com/channel/UC7NZGFkIJjeuraoKXI3GAWw?view_as=subscriber" TargetMode="External"/><Relationship Id="rId4" Type="http://schemas.openxmlformats.org/officeDocument/2006/relationships/hyperlink" Target="https://www.upphandlingsmyndigheten.se/frageportalen" TargetMode="External"/><Relationship Id="rId9" Type="http://schemas.openxmlformats.org/officeDocument/2006/relationships/image" Target="../media/image1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75rcfVFdXAQ?feature=oembed"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Upphandlingsmyndighetens logotyp">
            <a:extLst>
              <a:ext uri="{FF2B5EF4-FFF2-40B4-BE49-F238E27FC236}">
                <a16:creationId xmlns:a16="http://schemas.microsoft.com/office/drawing/2014/main" id="{89D0456F-F8D7-15A9-0791-7894974183A7}"/>
              </a:ext>
            </a:extLst>
          </p:cNvPr>
          <p:cNvPicPr>
            <a:picLocks noChangeAspect="1"/>
          </p:cNvPicPr>
          <p:nvPr/>
        </p:nvPicPr>
        <p:blipFill>
          <a:blip r:embed="rId3"/>
          <a:stretch>
            <a:fillRect/>
          </a:stretch>
        </p:blipFill>
        <p:spPr>
          <a:xfrm>
            <a:off x="9759612" y="353505"/>
            <a:ext cx="1921317" cy="687017"/>
          </a:xfrm>
          <a:prstGeom prst="rect">
            <a:avLst/>
          </a:prstGeom>
        </p:spPr>
      </p:pic>
      <p:sp>
        <p:nvSpPr>
          <p:cNvPr id="3" name="Rubrik 2">
            <a:extLst>
              <a:ext uri="{FF2B5EF4-FFF2-40B4-BE49-F238E27FC236}">
                <a16:creationId xmlns:a16="http://schemas.microsoft.com/office/drawing/2014/main" id="{AAABD368-7BB7-1D32-E2DE-5C6E19F6770C}"/>
              </a:ext>
            </a:extLst>
          </p:cNvPr>
          <p:cNvSpPr txBox="1">
            <a:spLocks noGrp="1"/>
          </p:cNvSpPr>
          <p:nvPr>
            <p:ph type="title" idx="4294967295"/>
          </p:nvPr>
        </p:nvSpPr>
        <p:spPr>
          <a:xfrm>
            <a:off x="889373" y="1869498"/>
            <a:ext cx="9853283" cy="26552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6000" b="1" i="0" kern="1200">
                <a:solidFill>
                  <a:schemeClr val="bg1"/>
                </a:solidFill>
                <a:latin typeface="Corbel" panose="020B0503020204020204" pitchFamily="34" charset="0"/>
                <a:ea typeface="+mj-ea"/>
                <a:cs typeface="+mj-cs"/>
              </a:defRPr>
            </a:lvl1pPr>
          </a:lstStyle>
          <a:p>
            <a:pPr marL="0" marR="0" lvl="0" indent="0" algn="l" defTabSz="914400" rtl="0" eaLnBrk="1" fontAlgn="auto" latinLnBrk="0" hangingPunct="1">
              <a:lnSpc>
                <a:spcPts val="7000"/>
              </a:lnSpc>
              <a:spcBef>
                <a:spcPct val="0"/>
              </a:spcBef>
              <a:spcAft>
                <a:spcPts val="0"/>
              </a:spcAft>
              <a:buClrTx/>
              <a:buSzTx/>
              <a:buFontTx/>
              <a:buNone/>
              <a:tabLst/>
              <a:defRPr/>
            </a:pPr>
            <a:r>
              <a:rPr lang="sv-SE" sz="6600"/>
              <a:t>Styra och leda offentlig inköpsverksamhet</a:t>
            </a:r>
            <a:br>
              <a:rPr kumimoji="0" lang="sv-SE" sz="6600" b="1" i="0" u="none" strike="noStrike" kern="1200" cap="none" spc="0" normalizeH="0" baseline="0" noProof="0">
                <a:ln>
                  <a:noFill/>
                </a:ln>
                <a:solidFill>
                  <a:schemeClr val="bg1"/>
                </a:solidFill>
                <a:effectLst/>
                <a:uLnTx/>
                <a:uFillTx/>
                <a:latin typeface="Corbel" panose="020B0503020204020204" pitchFamily="34" charset="0"/>
                <a:ea typeface="+mj-ea"/>
                <a:cs typeface="+mj-cs"/>
              </a:rPr>
            </a:br>
            <a:r>
              <a:rPr kumimoji="0" lang="sv-SE" sz="3600" b="1" i="0" u="none" strike="noStrike" kern="1200" cap="none" spc="0" normalizeH="0" baseline="0" noProof="0">
                <a:ln>
                  <a:noFill/>
                </a:ln>
                <a:solidFill>
                  <a:schemeClr val="bg1"/>
                </a:solidFill>
                <a:effectLst/>
                <a:uLnTx/>
                <a:uFillTx/>
                <a:latin typeface="Corbel" panose="020B0503020204020204" pitchFamily="34" charset="0"/>
                <a:ea typeface="+mj-ea"/>
                <a:cs typeface="+mj-cs"/>
              </a:rPr>
              <a:t>Målgrupp: Ny chef - Beslutsfattare</a:t>
            </a:r>
          </a:p>
        </p:txBody>
      </p:sp>
      <p:sp>
        <p:nvSpPr>
          <p:cNvPr id="2" name="Rubrik 2">
            <a:extLst>
              <a:ext uri="{FF2B5EF4-FFF2-40B4-BE49-F238E27FC236}">
                <a16:creationId xmlns:a16="http://schemas.microsoft.com/office/drawing/2014/main" id="{68F8725E-674A-016E-9658-8A0F30438BC4}"/>
              </a:ext>
            </a:extLst>
          </p:cNvPr>
          <p:cNvSpPr txBox="1">
            <a:spLocks/>
          </p:cNvSpPr>
          <p:nvPr/>
        </p:nvSpPr>
        <p:spPr>
          <a:xfrm>
            <a:off x="889373" y="5154564"/>
            <a:ext cx="9861550" cy="938106"/>
          </a:xfrm>
          <a:prstGeom prst="rect">
            <a:avLst/>
          </a:prstGeom>
        </p:spPr>
        <p:txBody>
          <a:bodyPr anchor="b"/>
          <a:lstStyle>
            <a:lvl1pPr algn="l" defTabSz="914400" rtl="0" eaLnBrk="1" latinLnBrk="0" hangingPunct="1">
              <a:lnSpc>
                <a:spcPct val="90000"/>
              </a:lnSpc>
              <a:spcBef>
                <a:spcPct val="0"/>
              </a:spcBef>
              <a:buNone/>
              <a:defRPr sz="6000" b="1" i="0" kern="1200">
                <a:solidFill>
                  <a:schemeClr val="bg1"/>
                </a:solidFill>
                <a:latin typeface="Corbel" panose="020B0503020204020204" pitchFamily="34" charset="0"/>
                <a:ea typeface="+mj-ea"/>
                <a:cs typeface="+mj-cs"/>
              </a:defRPr>
            </a:lvl1pPr>
          </a:lstStyle>
          <a:p>
            <a:pPr>
              <a:lnSpc>
                <a:spcPct val="100000"/>
              </a:lnSpc>
            </a:pPr>
            <a:r>
              <a:rPr lang="sv-SE" sz="2400" b="0"/>
              <a:t>Datum /  Namn på föredragshållare</a:t>
            </a:r>
          </a:p>
          <a:p>
            <a:pPr>
              <a:lnSpc>
                <a:spcPct val="100000"/>
              </a:lnSpc>
            </a:pPr>
            <a:r>
              <a:rPr lang="sv-SE" sz="2400" b="0"/>
              <a:t>Material uppdaterat senast: Januari 2023</a:t>
            </a:r>
          </a:p>
        </p:txBody>
      </p:sp>
      <p:sp>
        <p:nvSpPr>
          <p:cNvPr id="6" name="Platshållare för sidfot 5">
            <a:extLst>
              <a:ext uri="{FF2B5EF4-FFF2-40B4-BE49-F238E27FC236}">
                <a16:creationId xmlns:a16="http://schemas.microsoft.com/office/drawing/2014/main" id="{87029393-447B-2878-927C-ABFC0993AF19}"/>
              </a:ext>
            </a:extLst>
          </p:cNvPr>
          <p:cNvSpPr>
            <a:spLocks noGrp="1"/>
          </p:cNvSpPr>
          <p:nvPr>
            <p:ph type="ftr" sz="quarter" idx="11"/>
          </p:nvPr>
        </p:nvSpPr>
        <p:spPr/>
        <p:txBody>
          <a:bodyPr/>
          <a:lstStyle/>
          <a:p>
            <a:r>
              <a:rPr lang="sv-SE"/>
              <a:t>Ny chef - Beslutsfattare</a:t>
            </a:r>
          </a:p>
        </p:txBody>
      </p:sp>
      <p:sp>
        <p:nvSpPr>
          <p:cNvPr id="4" name="object 4">
            <a:extLst>
              <a:ext uri="{FF2B5EF4-FFF2-40B4-BE49-F238E27FC236}">
                <a16:creationId xmlns:a16="http://schemas.microsoft.com/office/drawing/2014/main" id="{54518F1F-9E2E-84F6-EA14-D52697CA4C51}"/>
              </a:ext>
              <a:ext uri="{C183D7F6-B498-43B3-948B-1728B52AA6E4}">
                <adec:decorative xmlns:adec="http://schemas.microsoft.com/office/drawing/2017/decorative" val="1"/>
              </a:ext>
            </a:extLst>
          </p:cNvPr>
          <p:cNvSpPr/>
          <p:nvPr/>
        </p:nvSpPr>
        <p:spPr>
          <a:xfrm>
            <a:off x="4372446" y="6"/>
            <a:ext cx="7819553" cy="6857994"/>
          </a:xfrm>
          <a:custGeom>
            <a:avLst/>
            <a:gdLst/>
            <a:ahLst/>
            <a:cxnLst/>
            <a:rect l="l" t="t" r="r" b="b"/>
            <a:pathLst>
              <a:path w="12894310" h="11308715">
                <a:moveTo>
                  <a:pt x="8146466" y="4590554"/>
                </a:moveTo>
                <a:lnTo>
                  <a:pt x="7451865" y="651256"/>
                </a:lnTo>
                <a:lnTo>
                  <a:pt x="6323851" y="0"/>
                </a:lnTo>
                <a:lnTo>
                  <a:pt x="0" y="0"/>
                </a:lnTo>
                <a:lnTo>
                  <a:pt x="672439" y="3813695"/>
                </a:lnTo>
                <a:lnTo>
                  <a:pt x="4387634" y="5958662"/>
                </a:lnTo>
                <a:lnTo>
                  <a:pt x="8146466" y="4590554"/>
                </a:lnTo>
                <a:close/>
              </a:path>
              <a:path w="12894310" h="11308715">
                <a:moveTo>
                  <a:pt x="10516108" y="11101057"/>
                </a:moveTo>
                <a:lnTo>
                  <a:pt x="7451865" y="8529866"/>
                </a:lnTo>
                <a:lnTo>
                  <a:pt x="4387634" y="11101057"/>
                </a:lnTo>
                <a:lnTo>
                  <a:pt x="4387634" y="11308550"/>
                </a:lnTo>
                <a:lnTo>
                  <a:pt x="10516108" y="11308550"/>
                </a:lnTo>
                <a:lnTo>
                  <a:pt x="10516108" y="11101057"/>
                </a:lnTo>
                <a:close/>
              </a:path>
              <a:path w="12894310" h="11308715">
                <a:moveTo>
                  <a:pt x="12893904" y="2821305"/>
                </a:moveTo>
                <a:lnTo>
                  <a:pt x="11861660" y="2445601"/>
                </a:lnTo>
                <a:lnTo>
                  <a:pt x="8146466" y="4590554"/>
                </a:lnTo>
                <a:lnTo>
                  <a:pt x="7451865" y="8529866"/>
                </a:lnTo>
                <a:lnTo>
                  <a:pt x="11210696" y="9897974"/>
                </a:lnTo>
                <a:lnTo>
                  <a:pt x="12893904" y="8926170"/>
                </a:lnTo>
                <a:lnTo>
                  <a:pt x="12893904" y="2821305"/>
                </a:lnTo>
                <a:close/>
              </a:path>
            </a:pathLst>
          </a:custGeom>
          <a:solidFill>
            <a:srgbClr val="FFFFFF">
              <a:alpha val="9999"/>
            </a:srgbClr>
          </a:solidFill>
        </p:spPr>
        <p:txBody>
          <a:bodyPr wrap="square" lIns="0" tIns="0" rIns="0" bIns="0" rtlCol="0"/>
          <a:lstStyle/>
          <a:p>
            <a:endParaRPr/>
          </a:p>
        </p:txBody>
      </p:sp>
    </p:spTree>
    <p:extLst>
      <p:ext uri="{BB962C8B-B14F-4D97-AF65-F5344CB8AC3E}">
        <p14:creationId xmlns:p14="http://schemas.microsoft.com/office/powerpoint/2010/main" val="28197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F86AF94-1CB9-EF18-4B38-CCA4B1CB5B1D}"/>
              </a:ext>
            </a:extLst>
          </p:cNvPr>
          <p:cNvSpPr>
            <a:spLocks noGrp="1"/>
          </p:cNvSpPr>
          <p:nvPr>
            <p:ph type="ctrTitle"/>
          </p:nvPr>
        </p:nvSpPr>
        <p:spPr/>
        <p:txBody>
          <a:bodyPr/>
          <a:lstStyle/>
          <a:p>
            <a:r>
              <a:rPr lang="sv-SE"/>
              <a:t>2. </a:t>
            </a:r>
            <a:br>
              <a:rPr lang="sv-SE"/>
            </a:br>
            <a:r>
              <a:rPr lang="sv-SE"/>
              <a:t>Vad är offentlig upphandling?</a:t>
            </a:r>
          </a:p>
        </p:txBody>
      </p:sp>
      <p:sp>
        <p:nvSpPr>
          <p:cNvPr id="2" name="Platshållare för sidfot 1">
            <a:extLst>
              <a:ext uri="{FF2B5EF4-FFF2-40B4-BE49-F238E27FC236}">
                <a16:creationId xmlns:a16="http://schemas.microsoft.com/office/drawing/2014/main" id="{E438AC27-0E63-BC33-3988-9306D0CD3DAD}"/>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311570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A6F7288-52B0-8281-19E8-4911ECC46707}"/>
              </a:ext>
            </a:extLst>
          </p:cNvPr>
          <p:cNvSpPr>
            <a:spLocks noGrp="1"/>
          </p:cNvSpPr>
          <p:nvPr>
            <p:ph type="title"/>
          </p:nvPr>
        </p:nvSpPr>
        <p:spPr/>
        <p:txBody>
          <a:bodyPr/>
          <a:lstStyle/>
          <a:p>
            <a:r>
              <a:rPr lang="sv-SE"/>
              <a:t>Citat</a:t>
            </a:r>
          </a:p>
        </p:txBody>
      </p:sp>
      <p:sp>
        <p:nvSpPr>
          <p:cNvPr id="4" name="Platshållare för text 3">
            <a:extLst>
              <a:ext uri="{FF2B5EF4-FFF2-40B4-BE49-F238E27FC236}">
                <a16:creationId xmlns:a16="http://schemas.microsoft.com/office/drawing/2014/main" id="{CE6985B6-FF1F-F01D-CEBA-D661E6C9CB5C}"/>
              </a:ext>
            </a:extLst>
          </p:cNvPr>
          <p:cNvSpPr>
            <a:spLocks noGrp="1"/>
          </p:cNvSpPr>
          <p:nvPr>
            <p:ph type="body" idx="1"/>
          </p:nvPr>
        </p:nvSpPr>
        <p:spPr/>
        <p:txBody>
          <a:bodyPr/>
          <a:lstStyle/>
          <a:p>
            <a:r>
              <a:rPr lang="sv-SE"/>
              <a:t>”Med offentlig upphandling avses de åtgärder som vidtas i syfte att anskaffa varor, tjänster eller byggentreprenader genom tilldelning av kontrakt.”</a:t>
            </a:r>
          </a:p>
        </p:txBody>
      </p:sp>
      <p:sp>
        <p:nvSpPr>
          <p:cNvPr id="3" name="Platshållare för text 2">
            <a:extLst>
              <a:ext uri="{FF2B5EF4-FFF2-40B4-BE49-F238E27FC236}">
                <a16:creationId xmlns:a16="http://schemas.microsoft.com/office/drawing/2014/main" id="{3E236F35-5D54-135C-8572-BE02891B29CF}"/>
              </a:ext>
            </a:extLst>
          </p:cNvPr>
          <p:cNvSpPr>
            <a:spLocks noGrp="1"/>
          </p:cNvSpPr>
          <p:nvPr>
            <p:ph type="body" idx="10"/>
          </p:nvPr>
        </p:nvSpPr>
        <p:spPr/>
        <p:txBody>
          <a:bodyPr/>
          <a:lstStyle/>
          <a:p>
            <a:endParaRPr lang="sv-SE" dirty="0"/>
          </a:p>
          <a:p>
            <a:r>
              <a:rPr lang="sv-SE" dirty="0"/>
              <a:t>Lag (2016:1145) om offentlig upphandling, LOU</a:t>
            </a:r>
          </a:p>
          <a:p>
            <a:endParaRPr lang="sv-SE" dirty="0"/>
          </a:p>
        </p:txBody>
      </p:sp>
      <p:sp>
        <p:nvSpPr>
          <p:cNvPr id="2" name="Platshållare för sidfot 1">
            <a:extLst>
              <a:ext uri="{FF2B5EF4-FFF2-40B4-BE49-F238E27FC236}">
                <a16:creationId xmlns:a16="http://schemas.microsoft.com/office/drawing/2014/main" id="{3EC93335-DAD7-E025-3653-DE4CEA42A11B}"/>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216580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4658323-C84E-2584-79B2-BC1AB8CC8BC6}"/>
              </a:ext>
            </a:extLst>
          </p:cNvPr>
          <p:cNvSpPr>
            <a:spLocks noGrp="1"/>
          </p:cNvSpPr>
          <p:nvPr>
            <p:ph type="title"/>
          </p:nvPr>
        </p:nvSpPr>
        <p:spPr/>
        <p:txBody>
          <a:bodyPr/>
          <a:lstStyle/>
          <a:p>
            <a:r>
              <a:rPr lang="sv-SE"/>
              <a:t>Varför har vi regler om upphandling?</a:t>
            </a:r>
          </a:p>
        </p:txBody>
      </p:sp>
      <p:sp>
        <p:nvSpPr>
          <p:cNvPr id="3" name="Platshållare för text 2">
            <a:extLst>
              <a:ext uri="{FF2B5EF4-FFF2-40B4-BE49-F238E27FC236}">
                <a16:creationId xmlns:a16="http://schemas.microsoft.com/office/drawing/2014/main" id="{3BC6B8A7-76C1-E248-5F73-C4C8098A2E4E}"/>
              </a:ext>
            </a:extLst>
          </p:cNvPr>
          <p:cNvSpPr>
            <a:spLocks noGrp="1"/>
          </p:cNvSpPr>
          <p:nvPr>
            <p:ph type="body" sz="quarter" idx="12"/>
          </p:nvPr>
        </p:nvSpPr>
        <p:spPr/>
        <p:txBody>
          <a:bodyPr/>
          <a:lstStyle/>
          <a:p>
            <a:r>
              <a:rPr lang="sv-SE"/>
              <a:t>Främja fri rörlighet inom EU.</a:t>
            </a:r>
          </a:p>
          <a:p>
            <a:r>
              <a:rPr lang="sv-SE"/>
              <a:t>Främja kostnadseffektivt användande av skattemedel. </a:t>
            </a:r>
          </a:p>
          <a:p>
            <a:r>
              <a:rPr lang="sv-SE"/>
              <a:t>Underlätta för företag att göra affärer med offentlig sektor.</a:t>
            </a:r>
          </a:p>
          <a:p>
            <a:r>
              <a:rPr lang="sv-SE"/>
              <a:t>Motverka korruption och undanröja ageranden som begränsar konkurrensen.</a:t>
            </a:r>
          </a:p>
          <a:p>
            <a:r>
              <a:rPr lang="sv-SE"/>
              <a:t>För att uppnå samhällsmål avseende till exempel hållbarhet och innovation. </a:t>
            </a:r>
          </a:p>
        </p:txBody>
      </p:sp>
      <p:sp>
        <p:nvSpPr>
          <p:cNvPr id="2" name="Platshållare för sidfot 1">
            <a:extLst>
              <a:ext uri="{FF2B5EF4-FFF2-40B4-BE49-F238E27FC236}">
                <a16:creationId xmlns:a16="http://schemas.microsoft.com/office/drawing/2014/main" id="{01846AF8-8892-B53D-159F-2F3AB6B9F7A5}"/>
              </a:ext>
            </a:extLst>
          </p:cNvPr>
          <p:cNvSpPr>
            <a:spLocks noGrp="1"/>
          </p:cNvSpPr>
          <p:nvPr>
            <p:ph type="ftr" sz="quarter" idx="11"/>
          </p:nvPr>
        </p:nvSpPr>
        <p:spPr/>
        <p:txBody>
          <a:bodyPr/>
          <a:lstStyle/>
          <a:p>
            <a:r>
              <a:rPr lang="sv-SE" dirty="0"/>
              <a:t>Ny chef - Beslutsfattare</a:t>
            </a:r>
          </a:p>
        </p:txBody>
      </p:sp>
    </p:spTree>
    <p:extLst>
      <p:ext uri="{BB962C8B-B14F-4D97-AF65-F5344CB8AC3E}">
        <p14:creationId xmlns:p14="http://schemas.microsoft.com/office/powerpoint/2010/main" val="248259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DCDAE90-64EA-E90B-1905-7DE6C86BDD71}"/>
              </a:ext>
            </a:extLst>
          </p:cNvPr>
          <p:cNvSpPr>
            <a:spLocks noGrp="1"/>
          </p:cNvSpPr>
          <p:nvPr>
            <p:ph type="title"/>
          </p:nvPr>
        </p:nvSpPr>
        <p:spPr>
          <a:xfrm>
            <a:off x="1165225" y="-1680369"/>
            <a:ext cx="9861550" cy="1680369"/>
          </a:xfrm>
        </p:spPr>
        <p:txBody>
          <a:bodyPr vert="horz" lIns="91440" tIns="45720" rIns="91440" bIns="45720" rtlCol="0" anchor="b">
            <a:noAutofit/>
          </a:bodyPr>
          <a:lstStyle/>
          <a:p>
            <a:r>
              <a:rPr lang="sv-SE"/>
              <a:t>Bildkollage</a:t>
            </a:r>
          </a:p>
        </p:txBody>
      </p:sp>
      <p:pic>
        <p:nvPicPr>
          <p:cNvPr id="12" name="Bildobjekt 11" descr="Bild på människor i olika miljöer, bland annat från vården och byggarbetsplats.">
            <a:extLst>
              <a:ext uri="{FF2B5EF4-FFF2-40B4-BE49-F238E27FC236}">
                <a16:creationId xmlns:a16="http://schemas.microsoft.com/office/drawing/2014/main" id="{9D5D0F61-9D05-4CFA-9979-9ADE3263AD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451"/>
            <a:ext cx="12211829" cy="6852549"/>
          </a:xfrm>
          <a:prstGeom prst="rect">
            <a:avLst/>
          </a:prstGeom>
        </p:spPr>
      </p:pic>
    </p:spTree>
    <p:extLst>
      <p:ext uri="{BB962C8B-B14F-4D97-AF65-F5344CB8AC3E}">
        <p14:creationId xmlns:p14="http://schemas.microsoft.com/office/powerpoint/2010/main" val="72523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FF03F8E-9B51-16F7-3F29-E57A52679FB1}"/>
              </a:ext>
            </a:extLst>
          </p:cNvPr>
          <p:cNvSpPr>
            <a:spLocks noGrp="1"/>
          </p:cNvSpPr>
          <p:nvPr>
            <p:ph type="ctrTitle"/>
          </p:nvPr>
        </p:nvSpPr>
        <p:spPr/>
        <p:txBody>
          <a:bodyPr/>
          <a:lstStyle/>
          <a:p>
            <a:r>
              <a:rPr lang="sv-SE"/>
              <a:t>3. </a:t>
            </a:r>
            <a:br>
              <a:rPr lang="sv-SE"/>
            </a:br>
            <a:r>
              <a:rPr lang="sv-SE"/>
              <a:t>Ändamålsenliga organisationer </a:t>
            </a:r>
          </a:p>
        </p:txBody>
      </p:sp>
      <p:sp>
        <p:nvSpPr>
          <p:cNvPr id="2" name="Platshållare för sidfot 1">
            <a:extLst>
              <a:ext uri="{FF2B5EF4-FFF2-40B4-BE49-F238E27FC236}">
                <a16:creationId xmlns:a16="http://schemas.microsoft.com/office/drawing/2014/main" id="{81E90A54-C127-C882-560D-D11D235BD348}"/>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338215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A30E20D-2D77-1CF2-988F-F98FFEEC77B3}"/>
              </a:ext>
            </a:extLst>
          </p:cNvPr>
          <p:cNvSpPr>
            <a:spLocks noGrp="1"/>
          </p:cNvSpPr>
          <p:nvPr>
            <p:ph type="title"/>
          </p:nvPr>
        </p:nvSpPr>
        <p:spPr/>
        <p:txBody>
          <a:bodyPr/>
          <a:lstStyle/>
          <a:p>
            <a:r>
              <a:rPr lang="sv-SE"/>
              <a:t>Vad är en ändamålsenlig organisation?</a:t>
            </a:r>
          </a:p>
        </p:txBody>
      </p:sp>
      <p:sp>
        <p:nvSpPr>
          <p:cNvPr id="2" name="Platshållare för sidfot 1">
            <a:extLst>
              <a:ext uri="{FF2B5EF4-FFF2-40B4-BE49-F238E27FC236}">
                <a16:creationId xmlns:a16="http://schemas.microsoft.com/office/drawing/2014/main" id="{181570C1-D405-8755-F5DC-2959E5D1F7B4}"/>
              </a:ext>
            </a:extLst>
          </p:cNvPr>
          <p:cNvSpPr>
            <a:spLocks noGrp="1"/>
          </p:cNvSpPr>
          <p:nvPr>
            <p:ph type="ftr" sz="quarter" idx="3"/>
          </p:nvPr>
        </p:nvSpPr>
        <p:spPr/>
        <p:txBody>
          <a:bodyPr/>
          <a:lstStyle/>
          <a:p>
            <a:r>
              <a:rPr lang="sv-SE" dirty="0"/>
              <a:t>Ny chef - Beslutsfattare</a:t>
            </a:r>
          </a:p>
        </p:txBody>
      </p:sp>
    </p:spTree>
    <p:extLst>
      <p:ext uri="{BB962C8B-B14F-4D97-AF65-F5344CB8AC3E}">
        <p14:creationId xmlns:p14="http://schemas.microsoft.com/office/powerpoint/2010/main" val="35129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994BB4-B2DA-4BCF-A1B6-977539FB43A3}"/>
              </a:ext>
            </a:extLst>
          </p:cNvPr>
          <p:cNvSpPr>
            <a:spLocks noGrp="1"/>
          </p:cNvSpPr>
          <p:nvPr>
            <p:ph type="title"/>
          </p:nvPr>
        </p:nvSpPr>
        <p:spPr/>
        <p:txBody>
          <a:bodyPr/>
          <a:lstStyle/>
          <a:p>
            <a:r>
              <a:rPr lang="sv-SE"/>
              <a:t>Inköpsstyrning</a:t>
            </a:r>
          </a:p>
        </p:txBody>
      </p:sp>
      <p:sp>
        <p:nvSpPr>
          <p:cNvPr id="4" name="Platshållare för text 3">
            <a:extLst>
              <a:ext uri="{FF2B5EF4-FFF2-40B4-BE49-F238E27FC236}">
                <a16:creationId xmlns:a16="http://schemas.microsoft.com/office/drawing/2014/main" id="{5AED92EF-06A6-44B4-B361-D604E23FAA51}"/>
              </a:ext>
            </a:extLst>
          </p:cNvPr>
          <p:cNvSpPr>
            <a:spLocks noGrp="1"/>
          </p:cNvSpPr>
          <p:nvPr>
            <p:ph type="body" sz="quarter" idx="12"/>
          </p:nvPr>
        </p:nvSpPr>
        <p:spPr/>
        <p:txBody>
          <a:bodyPr/>
          <a:lstStyle/>
          <a:p>
            <a:r>
              <a:rPr lang="sv-SE" dirty="0"/>
              <a:t>Styrning integrerad i övriga ledningssystem och stödprocesser.</a:t>
            </a:r>
          </a:p>
          <a:p>
            <a:r>
              <a:rPr lang="sv-SE" dirty="0"/>
              <a:t>Inköpsstyrning skapar ett systematiskt samspel mellan inköpsfunktion och ledning.</a:t>
            </a:r>
          </a:p>
          <a:p>
            <a:pPr marL="0" indent="0">
              <a:buNone/>
            </a:pPr>
            <a:r>
              <a:rPr lang="sv-SE" dirty="0"/>
              <a:t>Mer info: </a:t>
            </a:r>
            <a:r>
              <a:rPr lang="sv-SE" dirty="0">
                <a:hlinkClick r:id="rId3">
                  <a:extLst>
                    <a:ext uri="{A12FA001-AC4F-418D-AE19-62706E023703}">
                      <ahyp:hlinkClr xmlns:ahyp="http://schemas.microsoft.com/office/drawing/2018/hyperlinkcolor" val="tx"/>
                    </a:ext>
                  </a:extLst>
                </a:hlinkClick>
              </a:rPr>
              <a:t>Inköpsstyrning</a:t>
            </a:r>
            <a:endParaRPr lang="sv-SE" dirty="0"/>
          </a:p>
          <a:p>
            <a:endParaRPr lang="sv-SE" dirty="0"/>
          </a:p>
        </p:txBody>
      </p:sp>
      <p:pic>
        <p:nvPicPr>
          <p:cNvPr id="5" name="Platshållare för bild 4" descr="Illustration som visar inköpsstyrning i ledningssystemet">
            <a:extLst>
              <a:ext uri="{FF2B5EF4-FFF2-40B4-BE49-F238E27FC236}">
                <a16:creationId xmlns:a16="http://schemas.microsoft.com/office/drawing/2014/main" id="{5A3DD590-5DF4-483A-831F-D97EF0746710}"/>
              </a:ext>
            </a:extLst>
          </p:cNvPr>
          <p:cNvPicPr>
            <a:picLocks noGrp="1" noChangeAspect="1"/>
          </p:cNvPicPr>
          <p:nvPr>
            <p:ph type="pic" idx="1"/>
          </p:nvPr>
        </p:nvPicPr>
        <p:blipFill rotWithShape="1">
          <a:blip r:embed="rId4"/>
          <a:srcRect l="-182" t="-9470" b="-4849"/>
          <a:stretch/>
        </p:blipFill>
        <p:spPr>
          <a:xfrm>
            <a:off x="6368393" y="0"/>
            <a:ext cx="5823607" cy="6858000"/>
          </a:xfrm>
        </p:spPr>
      </p:pic>
      <p:sp>
        <p:nvSpPr>
          <p:cNvPr id="3" name="Platshållare för sidfot 2">
            <a:extLst>
              <a:ext uri="{FF2B5EF4-FFF2-40B4-BE49-F238E27FC236}">
                <a16:creationId xmlns:a16="http://schemas.microsoft.com/office/drawing/2014/main" id="{C7CF62F1-C1E7-016C-A2F4-971A0E1215BB}"/>
              </a:ext>
            </a:extLst>
          </p:cNvPr>
          <p:cNvSpPr>
            <a:spLocks noGrp="1"/>
          </p:cNvSpPr>
          <p:nvPr>
            <p:ph type="ftr" sz="quarter" idx="11"/>
          </p:nvPr>
        </p:nvSpPr>
        <p:spPr/>
        <p:txBody>
          <a:bodyPr/>
          <a:lstStyle/>
          <a:p>
            <a:r>
              <a:rPr lang="sv-SE" dirty="0">
                <a:solidFill>
                  <a:schemeClr val="tx2"/>
                </a:solidFill>
              </a:rPr>
              <a:t>Ny chef - Beslutsfattare</a:t>
            </a:r>
          </a:p>
        </p:txBody>
      </p:sp>
    </p:spTree>
    <p:extLst>
      <p:ext uri="{BB962C8B-B14F-4D97-AF65-F5344CB8AC3E}">
        <p14:creationId xmlns:p14="http://schemas.microsoft.com/office/powerpoint/2010/main" val="309628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1C9BC4D-1E25-5BB7-7400-45C4DF7E2954}"/>
              </a:ext>
            </a:extLst>
          </p:cNvPr>
          <p:cNvSpPr>
            <a:spLocks noGrp="1"/>
          </p:cNvSpPr>
          <p:nvPr>
            <p:ph type="title"/>
          </p:nvPr>
        </p:nvSpPr>
        <p:spPr/>
        <p:txBody>
          <a:bodyPr/>
          <a:lstStyle/>
          <a:p>
            <a:r>
              <a:rPr lang="sv-SE"/>
              <a:t>Det offentliga inköpssystemet och dess aktörer</a:t>
            </a:r>
          </a:p>
        </p:txBody>
      </p:sp>
      <p:sp>
        <p:nvSpPr>
          <p:cNvPr id="5" name="Platshållare för text 4">
            <a:extLst>
              <a:ext uri="{FF2B5EF4-FFF2-40B4-BE49-F238E27FC236}">
                <a16:creationId xmlns:a16="http://schemas.microsoft.com/office/drawing/2014/main" id="{9A320F21-061B-B67A-F500-89ABE55EF505}"/>
              </a:ext>
            </a:extLst>
          </p:cNvPr>
          <p:cNvSpPr>
            <a:spLocks noGrp="1"/>
          </p:cNvSpPr>
          <p:nvPr>
            <p:ph type="body" sz="quarter" idx="12"/>
          </p:nvPr>
        </p:nvSpPr>
        <p:spPr>
          <a:xfrm>
            <a:off x="839789" y="2214390"/>
            <a:ext cx="4787900" cy="3417613"/>
          </a:xfrm>
        </p:spPr>
        <p:txBody>
          <a:bodyPr vert="horz" lIns="91440" tIns="45720" rIns="91440" bIns="45720" rtlCol="0">
            <a:noAutofit/>
          </a:bodyPr>
          <a:lstStyle/>
          <a:p>
            <a:pPr marL="228600" indent="-228600">
              <a:buChar char="•"/>
            </a:pPr>
            <a:r>
              <a:rPr lang="sv-SE" dirty="0"/>
              <a:t>Inköpsverksamhet. </a:t>
            </a:r>
          </a:p>
          <a:p>
            <a:pPr marL="228600" indent="-228600">
              <a:buChar char="•"/>
            </a:pPr>
            <a:r>
              <a:rPr lang="sv-SE" dirty="0"/>
              <a:t>Samspelet mellan aktörer.</a:t>
            </a:r>
          </a:p>
          <a:p>
            <a:pPr marL="228600" indent="-228600">
              <a:buChar char="•"/>
            </a:pPr>
            <a:r>
              <a:rPr lang="sv-SE" dirty="0"/>
              <a:t>Den nationella styrningen. </a:t>
            </a:r>
          </a:p>
          <a:p>
            <a:pPr>
              <a:spcBef>
                <a:spcPts val="1800"/>
              </a:spcBef>
            </a:pPr>
            <a:r>
              <a:rPr lang="sv-SE" dirty="0"/>
              <a:t>Mer info: </a:t>
            </a:r>
            <a:r>
              <a:rPr lang="sv-SE" dirty="0">
                <a:hlinkClick r:id="rId3">
                  <a:extLst>
                    <a:ext uri="{A12FA001-AC4F-418D-AE19-62706E023703}">
                      <ahyp:hlinkClr xmlns:ahyp="http://schemas.microsoft.com/office/drawing/2018/hyperlinkcolor" val="tx"/>
                    </a:ext>
                  </a:extLst>
                </a:hlinkClick>
              </a:rPr>
              <a:t>Modell över det offentliga inköpssystemet </a:t>
            </a:r>
            <a:endParaRPr lang="sv-SE" dirty="0"/>
          </a:p>
        </p:txBody>
      </p:sp>
      <p:pic>
        <p:nvPicPr>
          <p:cNvPr id="4" name="Platshållare för innehåll 3" descr="Illustration som visar det offentliga inköpssystemet och dess aktörer">
            <a:extLst>
              <a:ext uri="{FF2B5EF4-FFF2-40B4-BE49-F238E27FC236}">
                <a16:creationId xmlns:a16="http://schemas.microsoft.com/office/drawing/2014/main" id="{1339D8F1-CA12-E137-18CF-BE7146459828}"/>
              </a:ext>
            </a:extLst>
          </p:cNvPr>
          <p:cNvPicPr>
            <a:picLocks noGrp="1" noChangeAspect="1"/>
          </p:cNvPicPr>
          <p:nvPr>
            <p:ph type="pic" idx="1"/>
          </p:nvPr>
        </p:nvPicPr>
        <p:blipFill rotWithShape="1">
          <a:blip r:embed="rId4"/>
          <a:srcRect l="-2060" t="-18672" r="-2000" b="-9817"/>
          <a:stretch/>
        </p:blipFill>
        <p:spPr>
          <a:xfrm>
            <a:off x="6368393" y="0"/>
            <a:ext cx="5823607" cy="6858000"/>
          </a:xfrm>
        </p:spPr>
      </p:pic>
      <p:sp>
        <p:nvSpPr>
          <p:cNvPr id="2" name="Platshållare för sidfot 1">
            <a:extLst>
              <a:ext uri="{FF2B5EF4-FFF2-40B4-BE49-F238E27FC236}">
                <a16:creationId xmlns:a16="http://schemas.microsoft.com/office/drawing/2014/main" id="{4EBD7B99-D1B5-108B-C728-DED6694E1502}"/>
              </a:ext>
            </a:extLst>
          </p:cNvPr>
          <p:cNvSpPr>
            <a:spLocks noGrp="1"/>
          </p:cNvSpPr>
          <p:nvPr>
            <p:ph type="ftr" sz="quarter" idx="11"/>
          </p:nvPr>
        </p:nvSpPr>
        <p:spPr/>
        <p:txBody>
          <a:bodyPr/>
          <a:lstStyle/>
          <a:p>
            <a:r>
              <a:rPr lang="sv-SE"/>
              <a:t>Ny chef - Beslutsfattare</a:t>
            </a:r>
          </a:p>
        </p:txBody>
      </p:sp>
      <p:sp>
        <p:nvSpPr>
          <p:cNvPr id="3" name="Platshållare för sidfot 2">
            <a:extLst>
              <a:ext uri="{FF2B5EF4-FFF2-40B4-BE49-F238E27FC236}">
                <a16:creationId xmlns:a16="http://schemas.microsoft.com/office/drawing/2014/main" id="{F857A92E-C8C9-3F5B-29AE-C086A27452FC}"/>
              </a:ext>
            </a:extLst>
          </p:cNvPr>
          <p:cNvSpPr txBox="1">
            <a:spLocks/>
          </p:cNvSpPr>
          <p:nvPr/>
        </p:nvSpPr>
        <p:spPr>
          <a:xfrm>
            <a:off x="7866000" y="6292800"/>
            <a:ext cx="4114800" cy="365125"/>
          </a:xfrm>
          <a:prstGeom prst="rect">
            <a:avLst/>
          </a:prstGeom>
        </p:spPr>
        <p:txBody>
          <a:bodyPr vert="horz" lIns="91440" tIns="45720" rIns="91440" bIns="45720" rtlCol="0" anchor="ctr"/>
          <a:lstStyle>
            <a:defPPr>
              <a:defRPr lang="sv-SE"/>
            </a:defPPr>
            <a:lvl1pPr algn="r">
              <a:defRPr sz="1400">
                <a:solidFill>
                  <a:schemeClr val="tx2"/>
                </a:solidFill>
                <a:latin typeface="Corbel"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Ny chef - Beslutsfattare</a:t>
            </a:r>
          </a:p>
        </p:txBody>
      </p:sp>
    </p:spTree>
    <p:extLst>
      <p:ext uri="{BB962C8B-B14F-4D97-AF65-F5344CB8AC3E}">
        <p14:creationId xmlns:p14="http://schemas.microsoft.com/office/powerpoint/2010/main" val="367842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E2E599F-50A0-1CB7-EB58-DA3978F783A0}"/>
              </a:ext>
            </a:extLst>
          </p:cNvPr>
          <p:cNvSpPr>
            <a:spLocks noGrp="1"/>
          </p:cNvSpPr>
          <p:nvPr>
            <p:ph type="title"/>
          </p:nvPr>
        </p:nvSpPr>
        <p:spPr/>
        <p:txBody>
          <a:bodyPr/>
          <a:lstStyle/>
          <a:p>
            <a:r>
              <a:rPr lang="sv-SE" dirty="0"/>
              <a:t>Du som beslutsfattare är</a:t>
            </a:r>
            <a:br>
              <a:rPr lang="sv-SE" dirty="0"/>
            </a:br>
            <a:r>
              <a:rPr lang="sv-SE" dirty="0"/>
              <a:t>med och bidrar till bättre inköp genom styrning och ledning.</a:t>
            </a:r>
          </a:p>
        </p:txBody>
      </p:sp>
      <p:sp>
        <p:nvSpPr>
          <p:cNvPr id="2" name="Platshållare för sidfot 1">
            <a:extLst>
              <a:ext uri="{FF2B5EF4-FFF2-40B4-BE49-F238E27FC236}">
                <a16:creationId xmlns:a16="http://schemas.microsoft.com/office/drawing/2014/main" id="{A363BA9C-5DE6-70FF-D78F-1C8F85FE2C31}"/>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106515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9DAD366C-778F-1BEB-1EC0-AA13E174422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Inköpsprocessen</a:t>
            </a:r>
            <a:endParaRPr kumimoji="0" lang="sv-SE" sz="4800" b="1" i="0" u="none" strike="noStrike" kern="1200" cap="none" spc="0" normalizeH="0" baseline="0" noProof="0">
              <a:ln>
                <a:noFill/>
              </a:ln>
              <a:solidFill>
                <a:schemeClr val="bg1"/>
              </a:solidFill>
              <a:effectLst/>
              <a:uLnTx/>
              <a:uFillTx/>
              <a:latin typeface="Corbel" panose="020B0503020204020204" pitchFamily="34" charset="0"/>
              <a:ea typeface="+mj-ea"/>
              <a:cs typeface="+mj-cs"/>
            </a:endParaRPr>
          </a:p>
        </p:txBody>
      </p:sp>
      <p:pic>
        <p:nvPicPr>
          <p:cNvPr id="4" name="Platshållare för innehåll 5" descr="Upphandlingsmyndighetens inköpsmodell">
            <a:extLst>
              <a:ext uri="{FF2B5EF4-FFF2-40B4-BE49-F238E27FC236}">
                <a16:creationId xmlns:a16="http://schemas.microsoft.com/office/drawing/2014/main" id="{CCC60DC9-B6EC-8A3E-EE69-6EF7369542EB}"/>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7" name="Platshållare för sidfot 6">
            <a:extLst>
              <a:ext uri="{FF2B5EF4-FFF2-40B4-BE49-F238E27FC236}">
                <a16:creationId xmlns:a16="http://schemas.microsoft.com/office/drawing/2014/main" id="{9EC77964-65B4-16C5-AC27-AC622A3E82F9}"/>
              </a:ext>
            </a:extLst>
          </p:cNvPr>
          <p:cNvSpPr>
            <a:spLocks noGrp="1"/>
          </p:cNvSpPr>
          <p:nvPr>
            <p:ph type="ftr" sz="quarter" idx="4294967295"/>
          </p:nvPr>
        </p:nvSpPr>
        <p:spPr>
          <a:xfrm>
            <a:off x="8077200" y="6291263"/>
            <a:ext cx="4114800" cy="365125"/>
          </a:xfrm>
        </p:spPr>
        <p:txBody>
          <a:bodyPr/>
          <a:lstStyle/>
          <a:p>
            <a:r>
              <a:rPr lang="sv-SE"/>
              <a:t>Ny chef - Beslutsfattare</a:t>
            </a:r>
          </a:p>
        </p:txBody>
      </p:sp>
      <p:sp>
        <p:nvSpPr>
          <p:cNvPr id="2" name="Platshållare för sidfot 1">
            <a:extLst>
              <a:ext uri="{FF2B5EF4-FFF2-40B4-BE49-F238E27FC236}">
                <a16:creationId xmlns:a16="http://schemas.microsoft.com/office/drawing/2014/main" id="{5AF91D16-AADD-EDC4-9074-27CE96626E48}"/>
              </a:ext>
            </a:extLst>
          </p:cNvPr>
          <p:cNvSpPr txBox="1">
            <a:spLocks/>
          </p:cNvSpPr>
          <p:nvPr/>
        </p:nvSpPr>
        <p:spPr>
          <a:xfrm>
            <a:off x="7865425" y="6291715"/>
            <a:ext cx="41148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sv-SE" sz="1400" dirty="0">
                <a:solidFill>
                  <a:schemeClr val="accent1"/>
                </a:solidFill>
                <a:latin typeface="Corbel" panose="020B0503020204020204" pitchFamily="34" charset="0"/>
              </a:rPr>
              <a:t>Ny chef - Beslutsfattare</a:t>
            </a:r>
          </a:p>
        </p:txBody>
      </p:sp>
    </p:spTree>
    <p:extLst>
      <p:ext uri="{BB962C8B-B14F-4D97-AF65-F5344CB8AC3E}">
        <p14:creationId xmlns:p14="http://schemas.microsoft.com/office/powerpoint/2010/main" val="9087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lumMod val="75000"/>
            <a:alpha val="90000"/>
          </a:schemeClr>
        </a:solidFill>
        <a:effectLst/>
      </p:bgPr>
    </p:bg>
    <p:spTree>
      <p:nvGrpSpPr>
        <p:cNvPr id="1" name=""/>
        <p:cNvGrpSpPr/>
        <p:nvPr/>
      </p:nvGrpSpPr>
      <p:grpSpPr>
        <a:xfrm>
          <a:off x="0" y="0"/>
          <a:ext cx="0" cy="0"/>
          <a:chOff x="0" y="0"/>
          <a:chExt cx="0" cy="0"/>
        </a:xfrm>
      </p:grpSpPr>
      <p:sp>
        <p:nvSpPr>
          <p:cNvPr id="8" name="Rubrik 5">
            <a:extLst>
              <a:ext uri="{FF2B5EF4-FFF2-40B4-BE49-F238E27FC236}">
                <a16:creationId xmlns:a16="http://schemas.microsoft.com/office/drawing/2014/main" id="{A2287B2B-53C1-4332-909F-3CB4DBBC01F1}"/>
              </a:ext>
            </a:extLst>
          </p:cNvPr>
          <p:cNvSpPr>
            <a:spLocks noGrp="1"/>
          </p:cNvSpPr>
          <p:nvPr>
            <p:ph type="title"/>
          </p:nvPr>
        </p:nvSpPr>
        <p:spPr>
          <a:xfrm>
            <a:off x="363600" y="290427"/>
            <a:ext cx="9607551" cy="754602"/>
          </a:xfrm>
        </p:spPr>
        <p:txBody>
          <a:bodyPr vert="horz" lIns="91440" tIns="45720" rIns="91440" bIns="45720" rtlCol="0" anchor="b">
            <a:noAutofit/>
          </a:bodyPr>
          <a:lstStyle/>
          <a:p>
            <a:pPr algn="l"/>
            <a:r>
              <a:rPr lang="sv-SE" sz="3600">
                <a:solidFill>
                  <a:schemeClr val="tx1"/>
                </a:solidFill>
              </a:rPr>
              <a:t>Instruktioner</a:t>
            </a:r>
          </a:p>
        </p:txBody>
      </p:sp>
      <p:sp>
        <p:nvSpPr>
          <p:cNvPr id="2" name="Platshållare för text 1">
            <a:extLst>
              <a:ext uri="{FF2B5EF4-FFF2-40B4-BE49-F238E27FC236}">
                <a16:creationId xmlns:a16="http://schemas.microsoft.com/office/drawing/2014/main" id="{48E0AD87-D7F0-6865-8ACC-3F3E33DDFF9A}"/>
              </a:ext>
            </a:extLst>
          </p:cNvPr>
          <p:cNvSpPr>
            <a:spLocks noGrp="1"/>
          </p:cNvSpPr>
          <p:nvPr>
            <p:ph type="body" idx="1"/>
          </p:nvPr>
        </p:nvSpPr>
        <p:spPr>
          <a:xfrm>
            <a:off x="363600" y="1119716"/>
            <a:ext cx="9607550" cy="4381500"/>
          </a:xfrm>
        </p:spPr>
        <p:txBody>
          <a:bodyPr anchor="t"/>
          <a:lstStyle/>
          <a:p>
            <a:r>
              <a:rPr lang="sv-SE" sz="2800"/>
              <a:t>Se dessa bilder som förslag på utgångspunkter för att prata kring området upphandling. Blanda dem gärna med dina egna bilder.</a:t>
            </a:r>
          </a:p>
          <a:p>
            <a:r>
              <a:rPr lang="sv-SE" sz="2800"/>
              <a:t>Du får givetvis prata fritt kring bilderna och gärna göra konkreta kopplingar till din verksamhet. Talmanuset kan du använda som ett underlag för dina egna anteckningar.</a:t>
            </a:r>
          </a:p>
          <a:p>
            <a:r>
              <a:rPr lang="sv-SE" sz="2800"/>
              <a:t>Utbildningsunderlaget är framtaget av </a:t>
            </a:r>
            <a:br>
              <a:rPr lang="sv-SE" sz="2800"/>
            </a:br>
            <a:r>
              <a:rPr lang="sv-SE" sz="2800"/>
              <a:t>Upphandlingsmyndigheten.</a:t>
            </a:r>
          </a:p>
        </p:txBody>
      </p:sp>
      <p:sp>
        <p:nvSpPr>
          <p:cNvPr id="3" name="Platshållare för sidfot 2">
            <a:extLst>
              <a:ext uri="{FF2B5EF4-FFF2-40B4-BE49-F238E27FC236}">
                <a16:creationId xmlns:a16="http://schemas.microsoft.com/office/drawing/2014/main" id="{29A0E2F2-2667-69BF-A380-55231ED6DDB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6B2879"/>
                </a:solidFill>
                <a:effectLst/>
                <a:uLnTx/>
                <a:uFillTx/>
                <a:latin typeface="Corbel" panose="020B0503020204020204" pitchFamily="34" charset="0"/>
                <a:ea typeface="+mn-ea"/>
                <a:cs typeface="+mn-cs"/>
              </a:rPr>
              <a:t>Ny chef - Beslutsfattare</a:t>
            </a:r>
          </a:p>
        </p:txBody>
      </p:sp>
    </p:spTree>
    <p:extLst>
      <p:ext uri="{BB962C8B-B14F-4D97-AF65-F5344CB8AC3E}">
        <p14:creationId xmlns:p14="http://schemas.microsoft.com/office/powerpoint/2010/main" val="398969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F2BFFF7-ACC4-55D9-3618-8BBCCC4067F5}"/>
              </a:ext>
            </a:extLst>
          </p:cNvPr>
          <p:cNvSpPr>
            <a:spLocks noGrp="1"/>
          </p:cNvSpPr>
          <p:nvPr>
            <p:ph type="title"/>
          </p:nvPr>
        </p:nvSpPr>
        <p:spPr/>
        <p:txBody>
          <a:bodyPr/>
          <a:lstStyle/>
          <a:p>
            <a:r>
              <a:rPr lang="sv-SE"/>
              <a:t>Effektiv inköpsprocess</a:t>
            </a:r>
          </a:p>
        </p:txBody>
      </p:sp>
      <p:sp>
        <p:nvSpPr>
          <p:cNvPr id="4" name="Platshållare för text 3">
            <a:extLst>
              <a:ext uri="{FF2B5EF4-FFF2-40B4-BE49-F238E27FC236}">
                <a16:creationId xmlns:a16="http://schemas.microsoft.com/office/drawing/2014/main" id="{7F0D7E33-4C82-BFB0-FA9A-2C41BCAD82D8}"/>
              </a:ext>
            </a:extLst>
          </p:cNvPr>
          <p:cNvSpPr>
            <a:spLocks noGrp="1"/>
          </p:cNvSpPr>
          <p:nvPr>
            <p:ph type="body" sz="quarter" idx="12"/>
          </p:nvPr>
        </p:nvSpPr>
        <p:spPr/>
        <p:txBody>
          <a:bodyPr/>
          <a:lstStyle/>
          <a:p>
            <a:r>
              <a:rPr lang="sv-SE" dirty="0"/>
              <a:t>Planera, kartlägga och analysera - Zon 1</a:t>
            </a:r>
          </a:p>
          <a:p>
            <a:r>
              <a:rPr lang="sv-SE" dirty="0"/>
              <a:t>Upphandla - Zon 2 </a:t>
            </a:r>
          </a:p>
          <a:p>
            <a:r>
              <a:rPr lang="sv-SE" dirty="0"/>
              <a:t>Implementera och Förvalta - Zon 3. </a:t>
            </a:r>
          </a:p>
          <a:p>
            <a:pPr lvl="1"/>
            <a:endParaRPr lang="sv-SE" dirty="0"/>
          </a:p>
        </p:txBody>
      </p:sp>
      <p:pic>
        <p:nvPicPr>
          <p:cNvPr id="15" name="Platshållare för innehåll 6" descr="Illustration som visar på inköpsprocessen, zon för zon, steg för steg.">
            <a:extLst>
              <a:ext uri="{FF2B5EF4-FFF2-40B4-BE49-F238E27FC236}">
                <a16:creationId xmlns:a16="http://schemas.microsoft.com/office/drawing/2014/main" id="{83717EEF-99CA-5D71-7947-EA34FFFB15A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6108" r="26108"/>
          <a:stretch/>
        </p:blipFill>
        <p:spPr>
          <a:xfrm>
            <a:off x="6406055" y="0"/>
            <a:ext cx="5822950" cy="6858000"/>
          </a:xfrm>
          <a:noFill/>
        </p:spPr>
      </p:pic>
      <p:grpSp>
        <p:nvGrpSpPr>
          <p:cNvPr id="16" name="Grupp 15" descr="Fyra textboxar som beskriver vad som händer mellan de olika zonerna.">
            <a:extLst>
              <a:ext uri="{FF2B5EF4-FFF2-40B4-BE49-F238E27FC236}">
                <a16:creationId xmlns:a16="http://schemas.microsoft.com/office/drawing/2014/main" id="{33EECEC6-346D-53B0-3F57-687CBC2C8C24}"/>
              </a:ext>
            </a:extLst>
          </p:cNvPr>
          <p:cNvGrpSpPr/>
          <p:nvPr/>
        </p:nvGrpSpPr>
        <p:grpSpPr>
          <a:xfrm>
            <a:off x="7763700" y="2356655"/>
            <a:ext cx="3131204" cy="2556703"/>
            <a:chOff x="1573915" y="2346604"/>
            <a:chExt cx="3131204" cy="2556703"/>
          </a:xfrm>
        </p:grpSpPr>
        <p:sp>
          <p:nvSpPr>
            <p:cNvPr id="17" name="Pratbubbla: nedåtpil 16">
              <a:extLst>
                <a:ext uri="{FF2B5EF4-FFF2-40B4-BE49-F238E27FC236}">
                  <a16:creationId xmlns:a16="http://schemas.microsoft.com/office/drawing/2014/main" id="{DF04C9DB-3AFB-2643-6208-E3EB2890B50F}"/>
                </a:ext>
              </a:extLst>
            </p:cNvPr>
            <p:cNvSpPr/>
            <p:nvPr/>
          </p:nvSpPr>
          <p:spPr>
            <a:xfrm>
              <a:off x="3240495" y="2398993"/>
              <a:ext cx="1464624" cy="1314319"/>
            </a:xfrm>
            <a:prstGeom prst="downArrowCallout">
              <a:avLst/>
            </a:prstGeom>
            <a:solidFill>
              <a:schemeClr val="bg1"/>
            </a:solidFill>
            <a:ln>
              <a:solidFill>
                <a:schemeClr val="tx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200" b="1" kern="1200">
                  <a:solidFill>
                    <a:prstClr val="black">
                      <a:hueOff val="0"/>
                      <a:satOff val="0"/>
                      <a:lumOff val="0"/>
                      <a:alphaOff val="0"/>
                    </a:prstClr>
                  </a:solidFill>
                  <a:latin typeface="Corbel"/>
                  <a:ea typeface="+mn-ea"/>
                  <a:cs typeface="+mn-cs"/>
                </a:rPr>
                <a:t>Arbetet som görs i Zon 1 bestämmer hur resultatet kommer att bli i Zon 3.  </a:t>
              </a:r>
            </a:p>
          </p:txBody>
        </p:sp>
        <p:sp>
          <p:nvSpPr>
            <p:cNvPr id="18" name="Pratbubbla: vänsterpil 17">
              <a:extLst>
                <a:ext uri="{FF2B5EF4-FFF2-40B4-BE49-F238E27FC236}">
                  <a16:creationId xmlns:a16="http://schemas.microsoft.com/office/drawing/2014/main" id="{FE4E1B65-E1E1-8D1D-C8D9-C90C2F4AE72D}"/>
                </a:ext>
              </a:extLst>
            </p:cNvPr>
            <p:cNvSpPr/>
            <p:nvPr/>
          </p:nvSpPr>
          <p:spPr>
            <a:xfrm>
              <a:off x="2964927" y="3806320"/>
              <a:ext cx="1639346" cy="1096987"/>
            </a:xfrm>
            <a:prstGeom prst="leftArrowCallout">
              <a:avLst/>
            </a:prstGeom>
            <a:solidFill>
              <a:schemeClr val="bg1"/>
            </a:solidFill>
            <a:ln>
              <a:solidFill>
                <a:schemeClr val="tx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sv-SE" sz="1200" b="1">
                  <a:solidFill>
                    <a:prstClr val="black">
                      <a:hueOff val="0"/>
                      <a:satOff val="0"/>
                      <a:lumOff val="0"/>
                      <a:alphaOff val="0"/>
                    </a:prstClr>
                  </a:solidFill>
                  <a:latin typeface="Corbel"/>
                </a:rPr>
                <a:t>Utforma upphandlings-</a:t>
              </a:r>
              <a:br>
                <a:rPr lang="sv-SE" sz="1200" b="1">
                  <a:solidFill>
                    <a:prstClr val="black">
                      <a:hueOff val="0"/>
                      <a:satOff val="0"/>
                      <a:lumOff val="0"/>
                      <a:alphaOff val="0"/>
                    </a:prstClr>
                  </a:solidFill>
                  <a:latin typeface="Corbel"/>
                </a:rPr>
              </a:br>
              <a:r>
                <a:rPr lang="sv-SE" sz="1200" b="1">
                  <a:solidFill>
                    <a:prstClr val="black">
                      <a:hueOff val="0"/>
                      <a:satOff val="0"/>
                      <a:lumOff val="0"/>
                      <a:alphaOff val="0"/>
                    </a:prstClr>
                  </a:solidFill>
                  <a:latin typeface="Corbel"/>
                </a:rPr>
                <a:t>dokument</a:t>
              </a:r>
            </a:p>
          </p:txBody>
        </p:sp>
        <p:sp>
          <p:nvSpPr>
            <p:cNvPr id="19" name="Pratbubbla: uppåtpil 18">
              <a:extLst>
                <a:ext uri="{FF2B5EF4-FFF2-40B4-BE49-F238E27FC236}">
                  <a16:creationId xmlns:a16="http://schemas.microsoft.com/office/drawing/2014/main" id="{6792D1BE-1496-C50D-99C4-F90623C1458E}"/>
                </a:ext>
              </a:extLst>
            </p:cNvPr>
            <p:cNvSpPr/>
            <p:nvPr/>
          </p:nvSpPr>
          <p:spPr>
            <a:xfrm>
              <a:off x="1573915" y="3665873"/>
              <a:ext cx="1158527" cy="1096987"/>
            </a:xfrm>
            <a:prstGeom prst="upArrowCallout">
              <a:avLst/>
            </a:prstGeom>
            <a:solidFill>
              <a:schemeClr val="bg1"/>
            </a:solidFill>
            <a:ln>
              <a:solidFill>
                <a:schemeClr val="tx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sv-SE" sz="1200" b="1">
                  <a:solidFill>
                    <a:prstClr val="black">
                      <a:hueOff val="0"/>
                      <a:satOff val="0"/>
                      <a:lumOff val="0"/>
                      <a:alphaOff val="0"/>
                    </a:prstClr>
                  </a:solidFill>
                  <a:latin typeface="Corbel"/>
                </a:rPr>
                <a:t>Överlämning av avtal till förvaltning</a:t>
              </a:r>
            </a:p>
          </p:txBody>
        </p:sp>
        <p:sp>
          <p:nvSpPr>
            <p:cNvPr id="20" name="Pratbubbla: högerpil 19">
              <a:extLst>
                <a:ext uri="{FF2B5EF4-FFF2-40B4-BE49-F238E27FC236}">
                  <a16:creationId xmlns:a16="http://schemas.microsoft.com/office/drawing/2014/main" id="{024F76F5-E65D-8556-DF60-7C7905A193D5}"/>
                </a:ext>
              </a:extLst>
            </p:cNvPr>
            <p:cNvSpPr/>
            <p:nvPr/>
          </p:nvSpPr>
          <p:spPr>
            <a:xfrm>
              <a:off x="1573915" y="2346604"/>
              <a:ext cx="1553830" cy="1096987"/>
            </a:xfrm>
            <a:prstGeom prst="rightArrowCallout">
              <a:avLst/>
            </a:prstGeom>
            <a:solidFill>
              <a:schemeClr val="bg1"/>
            </a:solidFill>
            <a:ln>
              <a:solidFill>
                <a:schemeClr val="tx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sv-SE" sz="1200" b="1">
                  <a:solidFill>
                    <a:prstClr val="black">
                      <a:hueOff val="0"/>
                      <a:satOff val="0"/>
                      <a:lumOff val="0"/>
                      <a:alphaOff val="0"/>
                    </a:prstClr>
                  </a:solidFill>
                  <a:latin typeface="Corbel"/>
                </a:rPr>
                <a:t>Förberedande inför kommande upphandling</a:t>
              </a:r>
            </a:p>
          </p:txBody>
        </p:sp>
      </p:grpSp>
      <p:sp>
        <p:nvSpPr>
          <p:cNvPr id="2" name="Platshållare för sidfot 1">
            <a:extLst>
              <a:ext uri="{FF2B5EF4-FFF2-40B4-BE49-F238E27FC236}">
                <a16:creationId xmlns:a16="http://schemas.microsoft.com/office/drawing/2014/main" id="{58AFC1A4-94F4-A9CE-0ACE-726E6236E162}"/>
              </a:ext>
            </a:extLst>
          </p:cNvPr>
          <p:cNvSpPr>
            <a:spLocks noGrp="1"/>
          </p:cNvSpPr>
          <p:nvPr>
            <p:ph type="ftr" sz="quarter" idx="11"/>
          </p:nvPr>
        </p:nvSpPr>
        <p:spPr/>
        <p:txBody>
          <a:bodyPr/>
          <a:lstStyle/>
          <a:p>
            <a:r>
              <a:rPr lang="sv-SE">
                <a:solidFill>
                  <a:schemeClr val="accent1"/>
                </a:solidFill>
              </a:rPr>
              <a:t>Ny chef - Beslutsfattare</a:t>
            </a:r>
          </a:p>
        </p:txBody>
      </p:sp>
    </p:spTree>
    <p:extLst>
      <p:ext uri="{BB962C8B-B14F-4D97-AF65-F5344CB8AC3E}">
        <p14:creationId xmlns:p14="http://schemas.microsoft.com/office/powerpoint/2010/main" val="13285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E0D2EDD-CB7A-195C-07A5-7EB68A4DDDF1}"/>
              </a:ext>
            </a:extLst>
          </p:cNvPr>
          <p:cNvSpPr>
            <a:spLocks noGrp="1"/>
          </p:cNvSpPr>
          <p:nvPr>
            <p:ph type="ctrTitle"/>
          </p:nvPr>
        </p:nvSpPr>
        <p:spPr/>
        <p:txBody>
          <a:bodyPr/>
          <a:lstStyle/>
          <a:p>
            <a:r>
              <a:rPr lang="sv-SE"/>
              <a:t>4. </a:t>
            </a:r>
            <a:br>
              <a:rPr lang="sv-SE"/>
            </a:br>
            <a:r>
              <a:rPr lang="sv-SE"/>
              <a:t>Hållbar upphandling </a:t>
            </a:r>
          </a:p>
        </p:txBody>
      </p:sp>
      <p:sp>
        <p:nvSpPr>
          <p:cNvPr id="2" name="Platshållare för sidfot 1">
            <a:extLst>
              <a:ext uri="{FF2B5EF4-FFF2-40B4-BE49-F238E27FC236}">
                <a16:creationId xmlns:a16="http://schemas.microsoft.com/office/drawing/2014/main" id="{C72C2B0C-C3BA-32D3-C8E2-AD19FE3D0037}"/>
              </a:ext>
            </a:extLst>
          </p:cNvPr>
          <p:cNvSpPr>
            <a:spLocks noGrp="1"/>
          </p:cNvSpPr>
          <p:nvPr>
            <p:ph type="ftr" sz="quarter" idx="3"/>
          </p:nvPr>
        </p:nvSpPr>
        <p:spPr/>
        <p:txBody>
          <a:bodyPr/>
          <a:lstStyle/>
          <a:p>
            <a:r>
              <a:rPr lang="sv-SE" dirty="0"/>
              <a:t>Ny chef - Beslutsfattare</a:t>
            </a:r>
          </a:p>
        </p:txBody>
      </p:sp>
    </p:spTree>
    <p:extLst>
      <p:ext uri="{BB962C8B-B14F-4D97-AF65-F5344CB8AC3E}">
        <p14:creationId xmlns:p14="http://schemas.microsoft.com/office/powerpoint/2010/main" val="155267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0B15B2E-8F4E-2F1A-0643-29EEF9A0168E}"/>
              </a:ext>
            </a:extLst>
          </p:cNvPr>
          <p:cNvSpPr>
            <a:spLocks noGrp="1"/>
          </p:cNvSpPr>
          <p:nvPr>
            <p:ph type="title"/>
          </p:nvPr>
        </p:nvSpPr>
        <p:spPr/>
        <p:txBody>
          <a:bodyPr/>
          <a:lstStyle/>
          <a:p>
            <a:r>
              <a:rPr lang="sv-SE"/>
              <a:t>Illustration hållbart samhälle</a:t>
            </a:r>
          </a:p>
        </p:txBody>
      </p:sp>
      <p:pic>
        <p:nvPicPr>
          <p:cNvPr id="4" name="Bildobjekt 3" descr="En illustration som symboliserar ett hållbart samhälle">
            <a:extLst>
              <a:ext uri="{FF2B5EF4-FFF2-40B4-BE49-F238E27FC236}">
                <a16:creationId xmlns:a16="http://schemas.microsoft.com/office/drawing/2014/main" id="{99FC8FB7-6E97-32F0-AE67-8CB8FCCA2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 y="0"/>
            <a:ext cx="12189532" cy="6858000"/>
          </a:xfrm>
          <a:prstGeom prst="rect">
            <a:avLst/>
          </a:prstGeom>
        </p:spPr>
      </p:pic>
      <p:sp>
        <p:nvSpPr>
          <p:cNvPr id="2" name="Platshållare för sidfot 1">
            <a:extLst>
              <a:ext uri="{FF2B5EF4-FFF2-40B4-BE49-F238E27FC236}">
                <a16:creationId xmlns:a16="http://schemas.microsoft.com/office/drawing/2014/main" id="{356028E2-13A1-3FCB-A879-9D47C728D76B}"/>
              </a:ext>
            </a:extLst>
          </p:cNvPr>
          <p:cNvSpPr txBox="1">
            <a:spLocks/>
          </p:cNvSpPr>
          <p:nvPr/>
        </p:nvSpPr>
        <p:spPr>
          <a:xfrm>
            <a:off x="7865425" y="6291715"/>
            <a:ext cx="4114800" cy="365125"/>
          </a:xfrm>
          <a:prstGeom prst="rect">
            <a:avLst/>
          </a:prstGeom>
        </p:spPr>
        <p:txBody>
          <a:bodyPr vert="horz" lIns="91440" tIns="45720" rIns="91440" bIns="45720" rtlCol="0" anchor="ctr"/>
          <a:lstStyle>
            <a:defPPr>
              <a:defRPr lang="sv-SE"/>
            </a:defPPr>
            <a:lvl1pPr algn="r">
              <a:defRPr sz="1400">
                <a:solidFill>
                  <a:srgbClr val="6B2879"/>
                </a:solidFill>
                <a:latin typeface="Corbel"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Ny chef - Beslutsfattare</a:t>
            </a:r>
          </a:p>
        </p:txBody>
      </p:sp>
    </p:spTree>
    <p:extLst>
      <p:ext uri="{BB962C8B-B14F-4D97-AF65-F5344CB8AC3E}">
        <p14:creationId xmlns:p14="http://schemas.microsoft.com/office/powerpoint/2010/main" val="185092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F1AA273-5EB3-F259-9569-6DB93CAED286}"/>
              </a:ext>
            </a:extLst>
          </p:cNvPr>
          <p:cNvSpPr>
            <a:spLocks noGrp="1"/>
          </p:cNvSpPr>
          <p:nvPr>
            <p:ph type="title"/>
          </p:nvPr>
        </p:nvSpPr>
        <p:spPr/>
        <p:txBody>
          <a:bodyPr/>
          <a:lstStyle/>
          <a:p>
            <a:r>
              <a:rPr lang="sv-SE"/>
              <a:t>Agenda 2030 är mindre än två upphandlingar bort</a:t>
            </a:r>
          </a:p>
        </p:txBody>
      </p:sp>
      <p:pic>
        <p:nvPicPr>
          <p:cNvPr id="7" name="Platshållare för innehåll 6" descr="Agenda 2030 är mindre än två upphandlingar bort.">
            <a:hlinkClick r:id="rId3"/>
            <a:extLst>
              <a:ext uri="{FF2B5EF4-FFF2-40B4-BE49-F238E27FC236}">
                <a16:creationId xmlns:a16="http://schemas.microsoft.com/office/drawing/2014/main" id="{8BA54CC8-C255-9D50-1C52-9F02C7CF38AA}"/>
              </a:ext>
            </a:extLst>
          </p:cNvPr>
          <p:cNvPicPr>
            <a:picLocks noGrp="1" noChangeAspect="1"/>
          </p:cNvPicPr>
          <p:nvPr>
            <p:ph idx="1"/>
          </p:nvPr>
        </p:nvPicPr>
        <p:blipFill>
          <a:blip r:embed="rId4"/>
          <a:stretch>
            <a:fillRect/>
          </a:stretch>
        </p:blipFill>
        <p:spPr>
          <a:xfrm>
            <a:off x="0" y="0"/>
            <a:ext cx="12192000" cy="6858000"/>
          </a:xfrm>
          <a:prstGeom prst="rect">
            <a:avLst/>
          </a:prstGeom>
        </p:spPr>
      </p:pic>
      <p:sp>
        <p:nvSpPr>
          <p:cNvPr id="2" name="Platshållare för sidfot 1">
            <a:extLst>
              <a:ext uri="{FF2B5EF4-FFF2-40B4-BE49-F238E27FC236}">
                <a16:creationId xmlns:a16="http://schemas.microsoft.com/office/drawing/2014/main" id="{444E640C-138D-C651-F95E-ADD46B6AAB52}"/>
              </a:ext>
            </a:extLst>
          </p:cNvPr>
          <p:cNvSpPr txBox="1">
            <a:spLocks/>
          </p:cNvSpPr>
          <p:nvPr/>
        </p:nvSpPr>
        <p:spPr>
          <a:xfrm>
            <a:off x="7865425" y="6291715"/>
            <a:ext cx="4114800" cy="365125"/>
          </a:xfrm>
          <a:prstGeom prst="rect">
            <a:avLst/>
          </a:prstGeom>
        </p:spPr>
        <p:txBody>
          <a:bodyPr vert="horz" lIns="91440" tIns="45720" rIns="91440" bIns="45720" rtlCol="0" anchor="ctr"/>
          <a:lstStyle>
            <a:defPPr>
              <a:defRPr lang="sv-SE"/>
            </a:defPPr>
            <a:lvl1pPr algn="r">
              <a:defRPr sz="1400">
                <a:solidFill>
                  <a:schemeClr val="bg1"/>
                </a:solidFill>
                <a:latin typeface="Corbel"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Ny chef - Beslutsfattare</a:t>
            </a:r>
          </a:p>
        </p:txBody>
      </p:sp>
    </p:spTree>
    <p:extLst>
      <p:ext uri="{BB962C8B-B14F-4D97-AF65-F5344CB8AC3E}">
        <p14:creationId xmlns:p14="http://schemas.microsoft.com/office/powerpoint/2010/main" val="26127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6431EF1-ED74-7B86-2CC9-EBAE79670719}"/>
              </a:ext>
            </a:extLst>
          </p:cNvPr>
          <p:cNvSpPr>
            <a:spLocks noGrp="1"/>
          </p:cNvSpPr>
          <p:nvPr>
            <p:ph type="title"/>
          </p:nvPr>
        </p:nvSpPr>
        <p:spPr/>
        <p:txBody>
          <a:bodyPr/>
          <a:lstStyle/>
          <a:p>
            <a:r>
              <a:rPr lang="sv-SE"/>
              <a:t>De tre dimensionerna av hållbarhet</a:t>
            </a:r>
          </a:p>
        </p:txBody>
      </p:sp>
      <p:pic>
        <p:nvPicPr>
          <p:cNvPr id="4" name="Platshållare för innehåll 3" descr="Illustration som visar tre dimensioner av hållbarhet: ekonomisk, miljömässig och social hållbarhet">
            <a:extLst>
              <a:ext uri="{FF2B5EF4-FFF2-40B4-BE49-F238E27FC236}">
                <a16:creationId xmlns:a16="http://schemas.microsoft.com/office/drawing/2014/main" id="{9A10ACE3-4FF3-F554-6F2B-39618F6E2E22}"/>
              </a:ext>
            </a:extLst>
          </p:cNvPr>
          <p:cNvPicPr>
            <a:picLocks noGrp="1" noChangeAspect="1"/>
          </p:cNvPicPr>
          <p:nvPr>
            <p:ph idx="1"/>
          </p:nvPr>
        </p:nvPicPr>
        <p:blipFill>
          <a:blip r:embed="rId3"/>
          <a:stretch>
            <a:fillRect/>
          </a:stretch>
        </p:blipFill>
        <p:spPr>
          <a:xfrm>
            <a:off x="0" y="426721"/>
            <a:ext cx="12192000" cy="6431279"/>
          </a:xfrm>
          <a:prstGeom prst="rect">
            <a:avLst/>
          </a:prstGeom>
        </p:spPr>
      </p:pic>
    </p:spTree>
    <p:extLst>
      <p:ext uri="{BB962C8B-B14F-4D97-AF65-F5344CB8AC3E}">
        <p14:creationId xmlns:p14="http://schemas.microsoft.com/office/powerpoint/2010/main" val="1694243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BFCA423-1CB2-539F-8EA8-86E80FC7490E}"/>
              </a:ext>
            </a:extLst>
          </p:cNvPr>
          <p:cNvSpPr>
            <a:spLocks noGrp="1"/>
          </p:cNvSpPr>
          <p:nvPr>
            <p:ph type="title"/>
          </p:nvPr>
        </p:nvSpPr>
        <p:spPr/>
        <p:txBody>
          <a:bodyPr/>
          <a:lstStyle/>
          <a:p>
            <a:r>
              <a:rPr lang="sv-SE"/>
              <a:t>Illustration hållbarhetskrav i upphandling</a:t>
            </a:r>
          </a:p>
        </p:txBody>
      </p:sp>
      <p:pic>
        <p:nvPicPr>
          <p:cNvPr id="7" name="Platshållare för innehåll 6" descr="Illlustration Hållbarhetskrav i upphandling">
            <a:extLst>
              <a:ext uri="{FF2B5EF4-FFF2-40B4-BE49-F238E27FC236}">
                <a16:creationId xmlns:a16="http://schemas.microsoft.com/office/drawing/2014/main" id="{8E1BFE91-C950-5304-C52C-0A0630F0CC04}"/>
              </a:ext>
            </a:extLst>
          </p:cNvPr>
          <p:cNvPicPr>
            <a:picLocks noGrp="1" noChangeAspect="1"/>
          </p:cNvPicPr>
          <p:nvPr>
            <p:ph idx="1"/>
          </p:nvPr>
        </p:nvPicPr>
        <p:blipFill>
          <a:blip r:embed="rId3"/>
          <a:stretch>
            <a:fillRect/>
          </a:stretch>
        </p:blipFill>
        <p:spPr/>
      </p:pic>
    </p:spTree>
    <p:extLst>
      <p:ext uri="{BB962C8B-B14F-4D97-AF65-F5344CB8AC3E}">
        <p14:creationId xmlns:p14="http://schemas.microsoft.com/office/powerpoint/2010/main" val="269938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2BF5B95-9A0B-C7DA-C5D1-D059477A2CF6}"/>
              </a:ext>
            </a:extLst>
          </p:cNvPr>
          <p:cNvSpPr>
            <a:spLocks noGrp="1"/>
          </p:cNvSpPr>
          <p:nvPr>
            <p:ph type="title"/>
          </p:nvPr>
        </p:nvSpPr>
        <p:spPr>
          <a:xfrm>
            <a:off x="711200" y="766043"/>
            <a:ext cx="9633639" cy="686886"/>
          </a:xfrm>
        </p:spPr>
        <p:txBody>
          <a:bodyPr/>
          <a:lstStyle/>
          <a:p>
            <a:r>
              <a:rPr lang="sv-SE"/>
              <a:t>Varför är det viktigt med hållbar upphandling?</a:t>
            </a:r>
          </a:p>
        </p:txBody>
      </p:sp>
      <p:sp>
        <p:nvSpPr>
          <p:cNvPr id="3" name="Platshållare för text 2">
            <a:extLst>
              <a:ext uri="{FF2B5EF4-FFF2-40B4-BE49-F238E27FC236}">
                <a16:creationId xmlns:a16="http://schemas.microsoft.com/office/drawing/2014/main" id="{095DFFE1-5652-13C0-BCFC-1F81EE111A25}"/>
              </a:ext>
            </a:extLst>
          </p:cNvPr>
          <p:cNvSpPr>
            <a:spLocks noGrp="1"/>
          </p:cNvSpPr>
          <p:nvPr>
            <p:ph type="body" sz="quarter" idx="12"/>
          </p:nvPr>
        </p:nvSpPr>
        <p:spPr/>
        <p:txBody>
          <a:bodyPr/>
          <a:lstStyle/>
          <a:p>
            <a:r>
              <a:rPr lang="sv-SE" dirty="0"/>
              <a:t>Strategiskt verktyg i omställningen mot en mer hållbar samhällsutveckling och cirkulär ekonomi. </a:t>
            </a:r>
          </a:p>
          <a:p>
            <a:r>
              <a:rPr lang="sv-SE" dirty="0"/>
              <a:t>Ta ansvar för inköpsbehov och samhället.</a:t>
            </a:r>
          </a:p>
          <a:p>
            <a:r>
              <a:rPr lang="sv-SE" dirty="0"/>
              <a:t>Möjliggör innovativa lösningar och etablering av nya samarbeten med näringslivet.</a:t>
            </a:r>
          </a:p>
          <a:p>
            <a:r>
              <a:rPr lang="sv-SE" dirty="0"/>
              <a:t>Driver verksamhetsförbättringar och kan minska kostnader.</a:t>
            </a:r>
          </a:p>
          <a:p>
            <a:endParaRPr lang="sv-SE" dirty="0"/>
          </a:p>
          <a:p>
            <a:endParaRPr lang="sv-SE" dirty="0"/>
          </a:p>
        </p:txBody>
      </p:sp>
      <p:sp>
        <p:nvSpPr>
          <p:cNvPr id="2" name="Platshållare för sidfot 1">
            <a:extLst>
              <a:ext uri="{FF2B5EF4-FFF2-40B4-BE49-F238E27FC236}">
                <a16:creationId xmlns:a16="http://schemas.microsoft.com/office/drawing/2014/main" id="{50623F9C-6C15-475B-09AB-0F0040833C87}"/>
              </a:ext>
            </a:extLst>
          </p:cNvPr>
          <p:cNvSpPr>
            <a:spLocks noGrp="1"/>
          </p:cNvSpPr>
          <p:nvPr>
            <p:ph type="ftr" sz="quarter" idx="11"/>
          </p:nvPr>
        </p:nvSpPr>
        <p:spPr/>
        <p:txBody>
          <a:bodyPr/>
          <a:lstStyle/>
          <a:p>
            <a:r>
              <a:rPr lang="sv-SE" dirty="0"/>
              <a:t>Ny chef - Beslutsfattare</a:t>
            </a:r>
          </a:p>
        </p:txBody>
      </p:sp>
    </p:spTree>
    <p:extLst>
      <p:ext uri="{BB962C8B-B14F-4D97-AF65-F5344CB8AC3E}">
        <p14:creationId xmlns:p14="http://schemas.microsoft.com/office/powerpoint/2010/main" val="120719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E783EF-F37A-C4CE-B4F0-7D0DF374D00E}"/>
              </a:ext>
            </a:extLst>
          </p:cNvPr>
          <p:cNvSpPr>
            <a:spLocks noGrp="1"/>
          </p:cNvSpPr>
          <p:nvPr>
            <p:ph type="title"/>
          </p:nvPr>
        </p:nvSpPr>
        <p:spPr/>
        <p:txBody>
          <a:bodyPr/>
          <a:lstStyle/>
          <a:p>
            <a:r>
              <a:rPr lang="sv-SE"/>
              <a:t>Vad är nästa steg?</a:t>
            </a:r>
          </a:p>
        </p:txBody>
      </p:sp>
      <p:sp>
        <p:nvSpPr>
          <p:cNvPr id="3" name="Platshållare för text 2">
            <a:extLst>
              <a:ext uri="{FF2B5EF4-FFF2-40B4-BE49-F238E27FC236}">
                <a16:creationId xmlns:a16="http://schemas.microsoft.com/office/drawing/2014/main" id="{698C2216-ECF5-4C84-5415-EE95EBC1C072}"/>
              </a:ext>
            </a:extLst>
          </p:cNvPr>
          <p:cNvSpPr>
            <a:spLocks noGrp="1"/>
          </p:cNvSpPr>
          <p:nvPr>
            <p:ph type="body" sz="quarter" idx="12"/>
          </p:nvPr>
        </p:nvSpPr>
        <p:spPr/>
        <p:txBody>
          <a:bodyPr/>
          <a:lstStyle/>
          <a:p>
            <a:r>
              <a:rPr lang="sv-SE" dirty="0"/>
              <a:t>Säkerställ att det finns kompetens och resurser för att arbeta med hållbarhetskrav i upphandling.</a:t>
            </a:r>
          </a:p>
          <a:p>
            <a:r>
              <a:rPr lang="sv-SE" dirty="0"/>
              <a:t>Säkerställ att styrning och ansvarsfördelning för inköpsarbetet är tillräckligt tydligt.</a:t>
            </a:r>
          </a:p>
          <a:p>
            <a:pPr marL="0" indent="0">
              <a:spcBef>
                <a:spcPts val="1800"/>
              </a:spcBef>
              <a:buNone/>
            </a:pPr>
            <a:r>
              <a:rPr lang="sv-SE" dirty="0"/>
              <a:t>Mer info: </a:t>
            </a:r>
            <a:r>
              <a:rPr lang="sv-SE" dirty="0">
                <a:hlinkClick r:id="rId3"/>
              </a:rPr>
              <a:t>Upphandlingsmyndighetens stöd för hållbar upphandling</a:t>
            </a:r>
            <a:endParaRPr lang="sv-SE" dirty="0"/>
          </a:p>
        </p:txBody>
      </p:sp>
      <p:sp>
        <p:nvSpPr>
          <p:cNvPr id="2" name="Platshållare för sidfot 1">
            <a:extLst>
              <a:ext uri="{FF2B5EF4-FFF2-40B4-BE49-F238E27FC236}">
                <a16:creationId xmlns:a16="http://schemas.microsoft.com/office/drawing/2014/main" id="{AA3E8258-C58F-F41B-87A0-D3CAF9F9DAA3}"/>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55580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1A65675-D76D-EE12-EA93-2BE71103B8D2}"/>
              </a:ext>
            </a:extLst>
          </p:cNvPr>
          <p:cNvSpPr>
            <a:spLocks noGrp="1"/>
          </p:cNvSpPr>
          <p:nvPr>
            <p:ph type="ctrTitle"/>
          </p:nvPr>
        </p:nvSpPr>
        <p:spPr/>
        <p:txBody>
          <a:bodyPr/>
          <a:lstStyle/>
          <a:p>
            <a:r>
              <a:rPr lang="sv-SE"/>
              <a:t>5. </a:t>
            </a:r>
            <a:br>
              <a:rPr lang="sv-SE"/>
            </a:br>
            <a:r>
              <a:rPr lang="sv-SE"/>
              <a:t>Lagar och regler om upphandling</a:t>
            </a:r>
          </a:p>
        </p:txBody>
      </p:sp>
      <p:sp>
        <p:nvSpPr>
          <p:cNvPr id="2" name="Platshållare för sidfot 1">
            <a:extLst>
              <a:ext uri="{FF2B5EF4-FFF2-40B4-BE49-F238E27FC236}">
                <a16:creationId xmlns:a16="http://schemas.microsoft.com/office/drawing/2014/main" id="{E6A3C8C7-7654-F17E-A31F-129931B2EE2E}"/>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1222140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AC0A290-A19D-CABD-3F91-4F76A7797529}"/>
              </a:ext>
            </a:extLst>
          </p:cNvPr>
          <p:cNvSpPr>
            <a:spLocks noGrp="1"/>
          </p:cNvSpPr>
          <p:nvPr>
            <p:ph type="title"/>
          </p:nvPr>
        </p:nvSpPr>
        <p:spPr/>
        <p:txBody>
          <a:bodyPr/>
          <a:lstStyle/>
          <a:p>
            <a:r>
              <a:rPr lang="sv-SE"/>
              <a:t>Styrande upphandlingslagar</a:t>
            </a:r>
          </a:p>
        </p:txBody>
      </p:sp>
      <p:sp>
        <p:nvSpPr>
          <p:cNvPr id="3" name="Platshållare för text 2">
            <a:extLst>
              <a:ext uri="{FF2B5EF4-FFF2-40B4-BE49-F238E27FC236}">
                <a16:creationId xmlns:a16="http://schemas.microsoft.com/office/drawing/2014/main" id="{24F3A654-FD2E-17EF-CA8D-2D57FB475D6D}"/>
              </a:ext>
            </a:extLst>
          </p:cNvPr>
          <p:cNvSpPr>
            <a:spLocks noGrp="1"/>
          </p:cNvSpPr>
          <p:nvPr>
            <p:ph type="body" sz="quarter" idx="12"/>
          </p:nvPr>
        </p:nvSpPr>
        <p:spPr/>
        <p:txBody>
          <a:bodyPr/>
          <a:lstStyle/>
          <a:p>
            <a:pPr marL="0" indent="0">
              <a:buNone/>
            </a:pPr>
            <a:r>
              <a:rPr lang="sv-SE"/>
              <a:t>LOU – Lag (2016:1145) om offentlig upphandling.</a:t>
            </a:r>
          </a:p>
          <a:p>
            <a:pPr marL="0" indent="0">
              <a:buNone/>
            </a:pPr>
            <a:r>
              <a:rPr lang="sv-SE"/>
              <a:t>LUF – Lag (2016:1146) om upphandling inom försörjningssektorerna.</a:t>
            </a:r>
          </a:p>
          <a:p>
            <a:pPr marL="0" indent="0">
              <a:buNone/>
            </a:pPr>
            <a:r>
              <a:rPr lang="sv-SE"/>
              <a:t>LUK – Lag (2016:1147) om upphandling av koncessioner. </a:t>
            </a:r>
          </a:p>
          <a:p>
            <a:pPr marL="0" indent="0">
              <a:buNone/>
            </a:pPr>
            <a:r>
              <a:rPr lang="sv-SE"/>
              <a:t>LUFS – Lag 2011:1029) om upphandling på försvars- och säkerhetsområdet.</a:t>
            </a:r>
          </a:p>
        </p:txBody>
      </p:sp>
      <p:sp>
        <p:nvSpPr>
          <p:cNvPr id="2" name="Platshållare för sidfot 1">
            <a:extLst>
              <a:ext uri="{FF2B5EF4-FFF2-40B4-BE49-F238E27FC236}">
                <a16:creationId xmlns:a16="http://schemas.microsoft.com/office/drawing/2014/main" id="{10CB9E3C-2F26-E653-CF2B-7CD739566D76}"/>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241918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C95DAAA-6D7F-EF5F-C785-FFE62D0F4560}"/>
              </a:ext>
            </a:extLst>
          </p:cNvPr>
          <p:cNvSpPr>
            <a:spLocks noGrp="1"/>
          </p:cNvSpPr>
          <p:nvPr>
            <p:ph type="title"/>
          </p:nvPr>
        </p:nvSpPr>
        <p:spPr/>
        <p:txBody>
          <a:bodyPr/>
          <a:lstStyle/>
          <a:p>
            <a:r>
              <a:rPr lang="sv-SE"/>
              <a:t>Inledning</a:t>
            </a:r>
          </a:p>
        </p:txBody>
      </p:sp>
      <p:sp>
        <p:nvSpPr>
          <p:cNvPr id="2" name="Platshållare för text 1">
            <a:extLst>
              <a:ext uri="{FF2B5EF4-FFF2-40B4-BE49-F238E27FC236}">
                <a16:creationId xmlns:a16="http://schemas.microsoft.com/office/drawing/2014/main" id="{48E0AD87-D7F0-6865-8ACC-3F3E33DDFF9A}"/>
              </a:ext>
            </a:extLst>
          </p:cNvPr>
          <p:cNvSpPr>
            <a:spLocks noGrp="1"/>
          </p:cNvSpPr>
          <p:nvPr>
            <p:ph type="body" idx="1"/>
          </p:nvPr>
        </p:nvSpPr>
        <p:spPr/>
        <p:txBody>
          <a:bodyPr/>
          <a:lstStyle/>
          <a:p>
            <a:endParaRPr lang="sv-SE"/>
          </a:p>
          <a:p>
            <a:endParaRPr lang="sv-SE"/>
          </a:p>
          <a:p>
            <a:r>
              <a:rPr lang="sv-SE"/>
              <a:t>Offentlig upphandling bör möta inköpsbehovet på ett effektivt och uthålligt sätt samtidigt som den bidrar till hållbar samhällsutveckling.</a:t>
            </a:r>
          </a:p>
          <a:p>
            <a:r>
              <a:rPr lang="sv-SE"/>
              <a:t>Du som ny chef/ beslutsfattare kan vara med och påverka genom att styra och leda en hållbar och träffsäker upphandling.</a:t>
            </a:r>
          </a:p>
          <a:p>
            <a:endParaRPr lang="sv-SE"/>
          </a:p>
          <a:p>
            <a:endParaRPr lang="sv-SE"/>
          </a:p>
        </p:txBody>
      </p:sp>
      <p:sp>
        <p:nvSpPr>
          <p:cNvPr id="8" name="Platshållare för sidfot 7">
            <a:extLst>
              <a:ext uri="{FF2B5EF4-FFF2-40B4-BE49-F238E27FC236}">
                <a16:creationId xmlns:a16="http://schemas.microsoft.com/office/drawing/2014/main" id="{D774BB05-E432-B398-61C9-800B231A0A1A}"/>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2432694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11" descr="Bild med förstoringsglas och paragraftecken">
            <a:extLst>
              <a:ext uri="{FF2B5EF4-FFF2-40B4-BE49-F238E27FC236}">
                <a16:creationId xmlns:a16="http://schemas.microsoft.com/office/drawing/2014/main" id="{F04ADF6C-5D5F-350E-D512-007FA7AF4683}"/>
              </a:ext>
            </a:extLst>
          </p:cNvPr>
          <p:cNvPicPr>
            <a:picLocks noGrp="1" noChangeAspect="1"/>
          </p:cNvPicPr>
          <p:nvPr>
            <p:ph idx="1"/>
          </p:nvPr>
        </p:nvPicPr>
        <p:blipFill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4000" contrast="40000"/>
                    </a14:imgEffect>
                  </a14:imgLayer>
                </a14:imgProps>
              </a:ext>
              <a:ext uri="{28A0092B-C50C-407E-A947-70E740481C1C}">
                <a14:useLocalDpi xmlns:a14="http://schemas.microsoft.com/office/drawing/2010/main"/>
              </a:ext>
            </a:extLst>
          </a:blip>
          <a:srcRect/>
          <a:stretch/>
        </p:blipFill>
        <p:spPr>
          <a:xfrm>
            <a:off x="0" y="0"/>
            <a:ext cx="12192000" cy="6858000"/>
          </a:xfrm>
        </p:spPr>
      </p:pic>
      <p:sp>
        <p:nvSpPr>
          <p:cNvPr id="8" name="Rubrik 3">
            <a:extLst>
              <a:ext uri="{FF2B5EF4-FFF2-40B4-BE49-F238E27FC236}">
                <a16:creationId xmlns:a16="http://schemas.microsoft.com/office/drawing/2014/main" id="{9DAD366C-778F-1BEB-1EC0-AA13E174422F}"/>
              </a:ext>
            </a:extLst>
          </p:cNvPr>
          <p:cNvSpPr txBox="1">
            <a:spLocks noGrp="1"/>
          </p:cNvSpPr>
          <p:nvPr>
            <p:ph type="title" idx="4294967295"/>
          </p:nvPr>
        </p:nvSpPr>
        <p:spPr>
          <a:xfrm>
            <a:off x="1165225" y="2793206"/>
            <a:ext cx="986155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Hur vet man vilken lag </a:t>
            </a:r>
            <a:br>
              <a:rPr kumimoji="0" lang="sv-SE" sz="5400" b="1" i="0" u="none" strike="noStrike" kern="1200" cap="none" spc="0" normalizeH="0" baseline="0" noProof="0">
                <a:ln>
                  <a:noFill/>
                </a:ln>
                <a:solidFill>
                  <a:schemeClr val="bg1"/>
                </a:solidFill>
                <a:effectLst/>
                <a:uLnTx/>
                <a:uFillTx/>
                <a:latin typeface="Corbel" panose="020B0503020204020204" pitchFamily="34" charset="0"/>
                <a:ea typeface="+mj-ea"/>
                <a:cs typeface="+mj-cs"/>
              </a:rPr>
            </a:br>
            <a:r>
              <a:rPr kumimoji="0" lang="sv-SE" sz="5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som ska tillämpas?</a:t>
            </a:r>
            <a:endParaRPr kumimoji="0" lang="sv-SE" sz="4800" b="1" i="0" u="none" strike="noStrike" kern="1200" cap="none" spc="0" normalizeH="0" baseline="0" noProof="0">
              <a:ln>
                <a:noFill/>
              </a:ln>
              <a:solidFill>
                <a:schemeClr val="bg1"/>
              </a:solidFill>
              <a:effectLst/>
              <a:uLnTx/>
              <a:uFillTx/>
              <a:latin typeface="Corbel" panose="020B0503020204020204" pitchFamily="34" charset="0"/>
              <a:ea typeface="+mj-ea"/>
              <a:cs typeface="+mj-cs"/>
            </a:endParaRPr>
          </a:p>
        </p:txBody>
      </p:sp>
      <p:sp>
        <p:nvSpPr>
          <p:cNvPr id="7" name="Platshållare för sidfot 6">
            <a:extLst>
              <a:ext uri="{FF2B5EF4-FFF2-40B4-BE49-F238E27FC236}">
                <a16:creationId xmlns:a16="http://schemas.microsoft.com/office/drawing/2014/main" id="{9EC77964-65B4-16C5-AC27-AC622A3E82F9}"/>
              </a:ext>
            </a:extLst>
          </p:cNvPr>
          <p:cNvSpPr>
            <a:spLocks noGrp="1"/>
          </p:cNvSpPr>
          <p:nvPr>
            <p:ph type="ftr" sz="quarter" idx="4294967295"/>
          </p:nvPr>
        </p:nvSpPr>
        <p:spPr>
          <a:xfrm>
            <a:off x="7866000" y="6291263"/>
            <a:ext cx="4114800" cy="365125"/>
          </a:xfrm>
        </p:spPr>
        <p:txBody>
          <a:bodyPr/>
          <a:lstStyle/>
          <a:p>
            <a:r>
              <a:rPr lang="sv-SE"/>
              <a:t>Ny chef - Beslutsfattare</a:t>
            </a:r>
          </a:p>
        </p:txBody>
      </p:sp>
    </p:spTree>
    <p:extLst>
      <p:ext uri="{BB962C8B-B14F-4D97-AF65-F5344CB8AC3E}">
        <p14:creationId xmlns:p14="http://schemas.microsoft.com/office/powerpoint/2010/main" val="400665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1E2B3FD-B5DC-17BB-70DD-BD2F75B76547}"/>
              </a:ext>
            </a:extLst>
          </p:cNvPr>
          <p:cNvSpPr>
            <a:spLocks noGrp="1"/>
          </p:cNvSpPr>
          <p:nvPr>
            <p:ph type="title"/>
          </p:nvPr>
        </p:nvSpPr>
        <p:spPr/>
        <p:txBody>
          <a:bodyPr/>
          <a:lstStyle/>
          <a:p>
            <a:r>
              <a:rPr lang="sv-SE"/>
              <a:t>Vilken upphandlingslag ska tillämpas?</a:t>
            </a:r>
          </a:p>
        </p:txBody>
      </p:sp>
      <p:sp>
        <p:nvSpPr>
          <p:cNvPr id="3" name="Platshållare för text 2">
            <a:extLst>
              <a:ext uri="{FF2B5EF4-FFF2-40B4-BE49-F238E27FC236}">
                <a16:creationId xmlns:a16="http://schemas.microsoft.com/office/drawing/2014/main" id="{0D694966-F278-1C69-387B-C88BDC7B9E39}"/>
              </a:ext>
            </a:extLst>
          </p:cNvPr>
          <p:cNvSpPr>
            <a:spLocks noGrp="1"/>
          </p:cNvSpPr>
          <p:nvPr>
            <p:ph type="body" sz="quarter" idx="12"/>
          </p:nvPr>
        </p:nvSpPr>
        <p:spPr/>
        <p:txBody>
          <a:bodyPr/>
          <a:lstStyle/>
          <a:p>
            <a:r>
              <a:rPr lang="sv-SE" dirty="0"/>
              <a:t>LOU - Om varor, tjänster och byggentreprenader </a:t>
            </a:r>
          </a:p>
          <a:p>
            <a:r>
              <a:rPr lang="sv-SE" dirty="0"/>
              <a:t>LUF - Om upphandling inom försörjningssektorerna </a:t>
            </a:r>
          </a:p>
          <a:p>
            <a:r>
              <a:rPr lang="sv-SE" dirty="0"/>
              <a:t>LUK - Om upphandling av bygg- och tjänstekoncession</a:t>
            </a:r>
          </a:p>
          <a:p>
            <a:r>
              <a:rPr lang="sv-SE" dirty="0"/>
              <a:t>LUFS - Om upphandling på försvars- och säkerhetsområdet.</a:t>
            </a:r>
          </a:p>
          <a:p>
            <a:pPr marL="0" indent="0">
              <a:buNone/>
            </a:pPr>
            <a:r>
              <a:rPr lang="sv-SE" dirty="0"/>
              <a:t>Ibland kan en upphandling omfattas av flera upphandlingslagar.</a:t>
            </a:r>
          </a:p>
          <a:p>
            <a:pPr marL="0" indent="0">
              <a:spcBef>
                <a:spcPts val="1800"/>
              </a:spcBef>
              <a:buNone/>
            </a:pPr>
            <a:r>
              <a:rPr lang="sv-SE" dirty="0"/>
              <a:t>Mer info: </a:t>
            </a:r>
            <a:r>
              <a:rPr lang="sv-SE" dirty="0">
                <a:hlinkClick r:id="rId3"/>
              </a:rPr>
              <a:t>Blandad upphandling </a:t>
            </a:r>
            <a:endParaRPr lang="sv-SE" dirty="0"/>
          </a:p>
          <a:p>
            <a:pPr lvl="1"/>
            <a:endParaRPr lang="sv-SE" dirty="0"/>
          </a:p>
        </p:txBody>
      </p:sp>
      <p:sp>
        <p:nvSpPr>
          <p:cNvPr id="2" name="Platshållare för sidfot 1">
            <a:extLst>
              <a:ext uri="{FF2B5EF4-FFF2-40B4-BE49-F238E27FC236}">
                <a16:creationId xmlns:a16="http://schemas.microsoft.com/office/drawing/2014/main" id="{A2E8FD35-71AE-4438-B2F7-652A6524B037}"/>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325161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EC4B0E4-833A-8E45-44BE-FFAC24A0A3E5}"/>
              </a:ext>
            </a:extLst>
          </p:cNvPr>
          <p:cNvSpPr>
            <a:spLocks noGrp="1"/>
          </p:cNvSpPr>
          <p:nvPr>
            <p:ph type="title"/>
          </p:nvPr>
        </p:nvSpPr>
        <p:spPr/>
        <p:txBody>
          <a:bodyPr/>
          <a:lstStyle/>
          <a:p>
            <a:r>
              <a:rPr lang="sv-SE"/>
              <a:t>Undantag från regelverken</a:t>
            </a:r>
          </a:p>
        </p:txBody>
      </p:sp>
      <p:sp>
        <p:nvSpPr>
          <p:cNvPr id="3" name="Platshållare för text 2">
            <a:extLst>
              <a:ext uri="{FF2B5EF4-FFF2-40B4-BE49-F238E27FC236}">
                <a16:creationId xmlns:a16="http://schemas.microsoft.com/office/drawing/2014/main" id="{4939AECB-39A6-1D00-D577-0D4ACA3D55C6}"/>
              </a:ext>
            </a:extLst>
          </p:cNvPr>
          <p:cNvSpPr>
            <a:spLocks noGrp="1"/>
          </p:cNvSpPr>
          <p:nvPr>
            <p:ph type="body" sz="quarter" idx="12"/>
          </p:nvPr>
        </p:nvSpPr>
        <p:spPr/>
        <p:txBody>
          <a:bodyPr/>
          <a:lstStyle/>
          <a:p>
            <a:r>
              <a:rPr lang="sv-SE" dirty="0"/>
              <a:t>Vid vissa typer av inköp behöver inte upphandlings-reglerna tillämpas.</a:t>
            </a:r>
          </a:p>
          <a:p>
            <a:r>
              <a:rPr lang="sv-SE" dirty="0"/>
              <a:t>Undantagen varierar i vissa fall något mellan de olika lagarna.</a:t>
            </a:r>
          </a:p>
          <a:p>
            <a:endParaRPr lang="sv-SE" dirty="0"/>
          </a:p>
          <a:p>
            <a:pPr marL="0" indent="0">
              <a:buNone/>
            </a:pPr>
            <a:r>
              <a:rPr lang="sv-SE" dirty="0"/>
              <a:t>Mer info: </a:t>
            </a:r>
            <a:r>
              <a:rPr lang="sv-SE" dirty="0">
                <a:hlinkClick r:id="rId3"/>
              </a:rPr>
              <a:t>Avtal som är undantagna från reglerna </a:t>
            </a:r>
            <a:endParaRPr lang="sv-SE" dirty="0"/>
          </a:p>
        </p:txBody>
      </p:sp>
      <p:sp>
        <p:nvSpPr>
          <p:cNvPr id="2" name="Platshållare för sidfot 1">
            <a:extLst>
              <a:ext uri="{FF2B5EF4-FFF2-40B4-BE49-F238E27FC236}">
                <a16:creationId xmlns:a16="http://schemas.microsoft.com/office/drawing/2014/main" id="{5A277E51-0004-87F2-98BF-F9A7B7EF01A8}"/>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3403142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på en vågskål med mynt i">
            <a:extLst>
              <a:ext uri="{FF2B5EF4-FFF2-40B4-BE49-F238E27FC236}">
                <a16:creationId xmlns:a16="http://schemas.microsoft.com/office/drawing/2014/main" id="{40EC5045-7972-9EB7-6912-770C240D5918}"/>
              </a:ext>
            </a:extLst>
          </p:cNvPr>
          <p:cNvPicPr>
            <a:picLocks noGrp="1" noChangeAspect="1"/>
          </p:cNvPicPr>
          <p:nvPr>
            <p:ph idx="1"/>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7000" contrast="40000"/>
                    </a14:imgEffect>
                  </a14:imgLayer>
                </a14:imgProps>
              </a:ext>
            </a:extLst>
          </a:blip>
          <a:srcRect l="3481" t="-1" r="3481" b="-1"/>
          <a:stretch/>
        </p:blipFill>
        <p:spPr>
          <a:xfrm>
            <a:off x="0" y="0"/>
            <a:ext cx="12192000" cy="6858000"/>
          </a:xfrm>
        </p:spPr>
      </p:pic>
      <p:sp>
        <p:nvSpPr>
          <p:cNvPr id="8" name="Rubrik 3">
            <a:extLst>
              <a:ext uri="{FF2B5EF4-FFF2-40B4-BE49-F238E27FC236}">
                <a16:creationId xmlns:a16="http://schemas.microsoft.com/office/drawing/2014/main" id="{9DAD366C-778F-1BEB-1EC0-AA13E174422F}"/>
              </a:ext>
            </a:extLst>
          </p:cNvPr>
          <p:cNvSpPr txBox="1">
            <a:spLocks noGrp="1"/>
          </p:cNvSpPr>
          <p:nvPr>
            <p:ph type="title" idx="4294967295"/>
          </p:nvPr>
        </p:nvSpPr>
        <p:spPr>
          <a:xfrm>
            <a:off x="1165225" y="2793206"/>
            <a:ext cx="986155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1" i="0" u="none" strike="noStrike" kern="1200" cap="none" spc="0" normalizeH="0" baseline="0" noProof="0">
                <a:ln>
                  <a:noFill/>
                </a:ln>
                <a:solidFill>
                  <a:schemeClr val="bg1"/>
                </a:solidFill>
                <a:effectLst/>
                <a:uLnTx/>
                <a:uFillTx/>
                <a:latin typeface="Corbel" panose="020B0503020204020204" pitchFamily="34" charset="0"/>
                <a:ea typeface="+mj-ea"/>
                <a:cs typeface="+mj-cs"/>
              </a:rPr>
              <a:t>Andra aktuella </a:t>
            </a:r>
            <a:br>
              <a:rPr kumimoji="0" lang="sv-SE" sz="6000" b="1" i="0" u="none" strike="noStrike" kern="1200" cap="none" spc="0" normalizeH="0" baseline="0" noProof="0">
                <a:ln>
                  <a:noFill/>
                </a:ln>
                <a:solidFill>
                  <a:schemeClr val="bg1"/>
                </a:solidFill>
                <a:effectLst/>
                <a:uLnTx/>
                <a:uFillTx/>
                <a:latin typeface="Corbel" panose="020B0503020204020204" pitchFamily="34" charset="0"/>
                <a:ea typeface="+mj-ea"/>
                <a:cs typeface="+mj-cs"/>
              </a:rPr>
            </a:br>
            <a:r>
              <a:rPr kumimoji="0" lang="sv-SE" sz="6000" b="1" i="0" u="none" strike="noStrike" kern="1200" cap="none" spc="0" normalizeH="0" baseline="0" noProof="0">
                <a:ln>
                  <a:noFill/>
                </a:ln>
                <a:solidFill>
                  <a:schemeClr val="bg1"/>
                </a:solidFill>
                <a:effectLst/>
                <a:uLnTx/>
                <a:uFillTx/>
                <a:latin typeface="Corbel" panose="020B0503020204020204" pitchFamily="34" charset="0"/>
                <a:ea typeface="+mj-ea"/>
                <a:cs typeface="+mj-cs"/>
              </a:rPr>
              <a:t>lagar och regler</a:t>
            </a:r>
            <a:endParaRPr kumimoji="0" lang="sv-SE" sz="4800" b="1" i="0" u="none" strike="noStrike" kern="1200" cap="none" spc="0" normalizeH="0" baseline="0" noProof="0">
              <a:ln>
                <a:noFill/>
              </a:ln>
              <a:solidFill>
                <a:schemeClr val="bg1"/>
              </a:solidFill>
              <a:effectLst/>
              <a:uLnTx/>
              <a:uFillTx/>
              <a:latin typeface="Corbel" panose="020B0503020204020204" pitchFamily="34" charset="0"/>
              <a:ea typeface="+mj-ea"/>
              <a:cs typeface="+mj-cs"/>
            </a:endParaRPr>
          </a:p>
        </p:txBody>
      </p:sp>
      <p:sp>
        <p:nvSpPr>
          <p:cNvPr id="7" name="Platshållare för sidfot 6">
            <a:extLst>
              <a:ext uri="{FF2B5EF4-FFF2-40B4-BE49-F238E27FC236}">
                <a16:creationId xmlns:a16="http://schemas.microsoft.com/office/drawing/2014/main" id="{9EC77964-65B4-16C5-AC27-AC622A3E82F9}"/>
              </a:ext>
            </a:extLst>
          </p:cNvPr>
          <p:cNvSpPr>
            <a:spLocks noGrp="1"/>
          </p:cNvSpPr>
          <p:nvPr>
            <p:ph type="ftr" sz="quarter" idx="4294967295"/>
          </p:nvPr>
        </p:nvSpPr>
        <p:spPr>
          <a:xfrm>
            <a:off x="7866000" y="6291263"/>
            <a:ext cx="4114800" cy="365125"/>
          </a:xfrm>
        </p:spPr>
        <p:txBody>
          <a:bodyPr/>
          <a:lstStyle/>
          <a:p>
            <a:r>
              <a:rPr lang="sv-SE"/>
              <a:t>Ny chef - Beslutsfattare</a:t>
            </a:r>
          </a:p>
        </p:txBody>
      </p:sp>
    </p:spTree>
    <p:extLst>
      <p:ext uri="{BB962C8B-B14F-4D97-AF65-F5344CB8AC3E}">
        <p14:creationId xmlns:p14="http://schemas.microsoft.com/office/powerpoint/2010/main" val="628388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FFA0AF-79B0-4F07-FBBF-CFC08FF8AB32}"/>
              </a:ext>
            </a:extLst>
          </p:cNvPr>
          <p:cNvSpPr>
            <a:spLocks noGrp="1"/>
          </p:cNvSpPr>
          <p:nvPr>
            <p:ph type="title"/>
          </p:nvPr>
        </p:nvSpPr>
        <p:spPr/>
        <p:txBody>
          <a:bodyPr/>
          <a:lstStyle/>
          <a:p>
            <a:r>
              <a:rPr lang="sv-SE"/>
              <a:t>Lag om valfrihetssystem (LOV)</a:t>
            </a:r>
          </a:p>
        </p:txBody>
      </p:sp>
      <p:sp>
        <p:nvSpPr>
          <p:cNvPr id="3" name="Platshållare för text 2">
            <a:extLst>
              <a:ext uri="{FF2B5EF4-FFF2-40B4-BE49-F238E27FC236}">
                <a16:creationId xmlns:a16="http://schemas.microsoft.com/office/drawing/2014/main" id="{CA094CE3-7C00-000D-2C05-E4DA65DB9EE7}"/>
              </a:ext>
            </a:extLst>
          </p:cNvPr>
          <p:cNvSpPr>
            <a:spLocks noGrp="1"/>
          </p:cNvSpPr>
          <p:nvPr>
            <p:ph type="body" sz="quarter" idx="12"/>
          </p:nvPr>
        </p:nvSpPr>
        <p:spPr/>
        <p:txBody>
          <a:bodyPr/>
          <a:lstStyle/>
          <a:p>
            <a:pPr marL="0" indent="0">
              <a:buNone/>
            </a:pPr>
            <a:r>
              <a:rPr lang="sv-SE" dirty="0"/>
              <a:t>LOV omfattar vissa tjänster och som exempel kan nämnas:</a:t>
            </a:r>
          </a:p>
          <a:p>
            <a:r>
              <a:rPr lang="sv-SE" dirty="0"/>
              <a:t>Äldreomsorg.</a:t>
            </a:r>
          </a:p>
          <a:p>
            <a:r>
              <a:rPr lang="sv-SE" dirty="0"/>
              <a:t>Social omsorg för personer med funktionsnedsättning.</a:t>
            </a:r>
          </a:p>
          <a:p>
            <a:r>
              <a:rPr lang="sv-SE" dirty="0"/>
              <a:t>Barnmorsketjänster.</a:t>
            </a:r>
          </a:p>
          <a:p>
            <a:r>
              <a:rPr lang="sv-SE" dirty="0"/>
              <a:t>Tjänster utförda av allmänpraktiserande läkare.</a:t>
            </a:r>
          </a:p>
          <a:p>
            <a:pPr marL="0" indent="0">
              <a:spcBef>
                <a:spcPts val="1800"/>
              </a:spcBef>
              <a:buNone/>
            </a:pPr>
            <a:r>
              <a:rPr lang="sv-SE" dirty="0"/>
              <a:t>Mer info: </a:t>
            </a:r>
            <a:r>
              <a:rPr lang="sv-SE" dirty="0">
                <a:hlinkClick r:id="rId3"/>
              </a:rPr>
              <a:t>Lagen om Valfrihetssystem – (LOV</a:t>
            </a:r>
            <a:r>
              <a:rPr lang="sv-SE" dirty="0"/>
              <a:t>)</a:t>
            </a:r>
          </a:p>
        </p:txBody>
      </p:sp>
      <p:sp>
        <p:nvSpPr>
          <p:cNvPr id="2" name="Platshållare för sidfot 1">
            <a:extLst>
              <a:ext uri="{FF2B5EF4-FFF2-40B4-BE49-F238E27FC236}">
                <a16:creationId xmlns:a16="http://schemas.microsoft.com/office/drawing/2014/main" id="{7A44377F-88BD-9FFC-3AD9-91828C7D63F6}"/>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1974389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1341204-739B-6956-1E21-7F41731B8BE9}"/>
              </a:ext>
            </a:extLst>
          </p:cNvPr>
          <p:cNvSpPr>
            <a:spLocks noGrp="1"/>
          </p:cNvSpPr>
          <p:nvPr>
            <p:ph type="title"/>
          </p:nvPr>
        </p:nvSpPr>
        <p:spPr/>
        <p:txBody>
          <a:bodyPr/>
          <a:lstStyle/>
          <a:p>
            <a:r>
              <a:rPr lang="sv-SE"/>
              <a:t>Andra aktuella lagar och regler </a:t>
            </a:r>
          </a:p>
        </p:txBody>
      </p:sp>
      <p:sp>
        <p:nvSpPr>
          <p:cNvPr id="3" name="Platshållare för text 2">
            <a:extLst>
              <a:ext uri="{FF2B5EF4-FFF2-40B4-BE49-F238E27FC236}">
                <a16:creationId xmlns:a16="http://schemas.microsoft.com/office/drawing/2014/main" id="{22A8AC4D-DB48-995D-9B93-8C704D1B32C0}"/>
              </a:ext>
            </a:extLst>
          </p:cNvPr>
          <p:cNvSpPr>
            <a:spLocks noGrp="1"/>
          </p:cNvSpPr>
          <p:nvPr>
            <p:ph type="body" sz="quarter" idx="12"/>
          </p:nvPr>
        </p:nvSpPr>
        <p:spPr/>
        <p:txBody>
          <a:bodyPr/>
          <a:lstStyle/>
          <a:p>
            <a:r>
              <a:rPr lang="sv-SE" dirty="0"/>
              <a:t>Upphandlingsförordningen.</a:t>
            </a:r>
          </a:p>
          <a:p>
            <a:r>
              <a:rPr lang="sv-SE" dirty="0"/>
              <a:t>Offentlighet- och sekretess vid upphandling.</a:t>
            </a:r>
          </a:p>
          <a:p>
            <a:r>
              <a:rPr lang="sv-SE" dirty="0"/>
              <a:t>Informationssäkerhet vid upphandling. </a:t>
            </a:r>
          </a:p>
          <a:p>
            <a:r>
              <a:rPr lang="sv-SE" dirty="0"/>
              <a:t>Säkerhetsskyddad upphandling.</a:t>
            </a:r>
          </a:p>
          <a:p>
            <a:r>
              <a:rPr lang="sv-SE" dirty="0"/>
              <a:t>GDPR.</a:t>
            </a:r>
          </a:p>
          <a:p>
            <a:r>
              <a:rPr lang="sv-SE" dirty="0"/>
              <a:t>Statsstöd.</a:t>
            </a:r>
          </a:p>
          <a:p>
            <a:pPr marL="0" indent="0">
              <a:spcBef>
                <a:spcPts val="1800"/>
              </a:spcBef>
              <a:buNone/>
            </a:pPr>
            <a:r>
              <a:rPr lang="sv-SE" dirty="0"/>
              <a:t>Mer info: - </a:t>
            </a:r>
            <a:r>
              <a:rPr lang="sv-SE" dirty="0">
                <a:hlinkClick r:id="rId3"/>
              </a:rPr>
              <a:t>Andra regler som kan bli aktuella</a:t>
            </a:r>
            <a:r>
              <a:rPr lang="sv-SE" dirty="0"/>
              <a:t>                  	 	        - </a:t>
            </a:r>
            <a:r>
              <a:rPr lang="sv-SE" dirty="0">
                <a:hlinkClick r:id="rId4"/>
              </a:rPr>
              <a:t>Statsstöd</a:t>
            </a:r>
            <a:endParaRPr lang="sv-SE" dirty="0"/>
          </a:p>
        </p:txBody>
      </p:sp>
      <p:sp>
        <p:nvSpPr>
          <p:cNvPr id="2" name="Platshållare för sidfot 1">
            <a:extLst>
              <a:ext uri="{FF2B5EF4-FFF2-40B4-BE49-F238E27FC236}">
                <a16:creationId xmlns:a16="http://schemas.microsoft.com/office/drawing/2014/main" id="{91E0F2B6-8319-380B-31B4-A2A94101602B}"/>
              </a:ext>
            </a:extLst>
          </p:cNvPr>
          <p:cNvSpPr>
            <a:spLocks noGrp="1"/>
          </p:cNvSpPr>
          <p:nvPr>
            <p:ph type="ftr" sz="quarter" idx="11"/>
          </p:nvPr>
        </p:nvSpPr>
        <p:spPr>
          <a:xfrm>
            <a:off x="7866000" y="6291715"/>
            <a:ext cx="4114800" cy="365125"/>
          </a:xfrm>
        </p:spPr>
        <p:txBody>
          <a:bodyPr/>
          <a:lstStyle/>
          <a:p>
            <a:r>
              <a:rPr lang="sv-SE" dirty="0"/>
              <a:t>Ny chef - Beslutsfattare</a:t>
            </a:r>
          </a:p>
        </p:txBody>
      </p:sp>
    </p:spTree>
    <p:extLst>
      <p:ext uri="{BB962C8B-B14F-4D97-AF65-F5344CB8AC3E}">
        <p14:creationId xmlns:p14="http://schemas.microsoft.com/office/powerpoint/2010/main" val="91165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8516370-63AE-48A0-5E68-6DE6553AB4E6}"/>
              </a:ext>
            </a:extLst>
          </p:cNvPr>
          <p:cNvSpPr>
            <a:spLocks noGrp="1"/>
          </p:cNvSpPr>
          <p:nvPr>
            <p:ph type="ctrTitle"/>
          </p:nvPr>
        </p:nvSpPr>
        <p:spPr>
          <a:xfrm>
            <a:off x="1049437" y="465055"/>
            <a:ext cx="10199809" cy="5264413"/>
          </a:xfrm>
        </p:spPr>
        <p:txBody>
          <a:bodyPr/>
          <a:lstStyle/>
          <a:p>
            <a:r>
              <a:rPr lang="sv-SE"/>
              <a:t>6. </a:t>
            </a:r>
            <a:br>
              <a:rPr lang="sv-SE"/>
            </a:br>
            <a:r>
              <a:rPr lang="sv-SE"/>
              <a:t>Grundläggande </a:t>
            </a:r>
            <a:r>
              <a:rPr lang="sv-SE" err="1"/>
              <a:t>upphandlingsprinciper</a:t>
            </a:r>
            <a:r>
              <a:rPr lang="sv-SE"/>
              <a:t> </a:t>
            </a:r>
          </a:p>
        </p:txBody>
      </p:sp>
      <p:sp>
        <p:nvSpPr>
          <p:cNvPr id="2" name="Platshållare för sidfot 1">
            <a:extLst>
              <a:ext uri="{FF2B5EF4-FFF2-40B4-BE49-F238E27FC236}">
                <a16:creationId xmlns:a16="http://schemas.microsoft.com/office/drawing/2014/main" id="{1A425495-77D5-EAE4-BA22-D07BBC492AFA}"/>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649286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D8C9B3F-C156-D856-79DD-659642BD951B}"/>
              </a:ext>
            </a:extLst>
          </p:cNvPr>
          <p:cNvSpPr>
            <a:spLocks noGrp="1"/>
          </p:cNvSpPr>
          <p:nvPr>
            <p:ph type="title"/>
          </p:nvPr>
        </p:nvSpPr>
        <p:spPr/>
        <p:txBody>
          <a:bodyPr/>
          <a:lstStyle/>
          <a:p>
            <a:r>
              <a:rPr lang="sv-SE"/>
              <a:t>Inledning grundläggande upphandlingsprinciper</a:t>
            </a:r>
          </a:p>
        </p:txBody>
      </p:sp>
      <p:sp>
        <p:nvSpPr>
          <p:cNvPr id="3" name="Platshållare för text 2">
            <a:extLst>
              <a:ext uri="{FF2B5EF4-FFF2-40B4-BE49-F238E27FC236}">
                <a16:creationId xmlns:a16="http://schemas.microsoft.com/office/drawing/2014/main" id="{A6F0E0F7-A705-E77B-C8F1-639A93A52CF6}"/>
              </a:ext>
            </a:extLst>
          </p:cNvPr>
          <p:cNvSpPr>
            <a:spLocks noGrp="1"/>
          </p:cNvSpPr>
          <p:nvPr>
            <p:ph type="body" idx="1"/>
          </p:nvPr>
        </p:nvSpPr>
        <p:spPr/>
        <p:txBody>
          <a:bodyPr/>
          <a:lstStyle/>
          <a:p>
            <a:r>
              <a:rPr lang="sv-SE"/>
              <a:t>De grundläggande upphandlingsprinciperna är basen för hela upphandlingslagstiftningen. </a:t>
            </a:r>
          </a:p>
          <a:p>
            <a:r>
              <a:rPr lang="sv-SE"/>
              <a:t>De lagar som styr all offentlig upphandling bygger på fem grundprinciper som har sin grund i EU-rätten. </a:t>
            </a:r>
          </a:p>
          <a:p>
            <a:r>
              <a:rPr lang="sv-SE"/>
              <a:t>Bestämmelserna i upphandlingslagarna ska alltid tolkas mot bakgrund av dem. </a:t>
            </a:r>
          </a:p>
          <a:p>
            <a:endParaRPr lang="sv-SE"/>
          </a:p>
        </p:txBody>
      </p:sp>
      <p:sp>
        <p:nvSpPr>
          <p:cNvPr id="2" name="Platshållare för sidfot 1">
            <a:extLst>
              <a:ext uri="{FF2B5EF4-FFF2-40B4-BE49-F238E27FC236}">
                <a16:creationId xmlns:a16="http://schemas.microsoft.com/office/drawing/2014/main" id="{4F89F8D6-75ED-1AC9-214E-6082CBEC5A8A}"/>
              </a:ext>
            </a:extLst>
          </p:cNvPr>
          <p:cNvSpPr>
            <a:spLocks noGrp="1"/>
          </p:cNvSpPr>
          <p:nvPr>
            <p:ph type="ftr" sz="quarter" idx="3"/>
          </p:nvPr>
        </p:nvSpPr>
        <p:spPr/>
        <p:txBody>
          <a:bodyPr/>
          <a:lstStyle/>
          <a:p>
            <a:r>
              <a:rPr lang="sv-SE" dirty="0"/>
              <a:t>Ny chef - Beslutsfattare</a:t>
            </a:r>
          </a:p>
        </p:txBody>
      </p:sp>
    </p:spTree>
    <p:extLst>
      <p:ext uri="{BB962C8B-B14F-4D97-AF65-F5344CB8AC3E}">
        <p14:creationId xmlns:p14="http://schemas.microsoft.com/office/powerpoint/2010/main" val="2138891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920033A-34F7-643D-E554-C9066D43F08D}"/>
              </a:ext>
            </a:extLst>
          </p:cNvPr>
          <p:cNvSpPr>
            <a:spLocks noGrp="1"/>
          </p:cNvSpPr>
          <p:nvPr>
            <p:ph type="title"/>
          </p:nvPr>
        </p:nvSpPr>
        <p:spPr>
          <a:xfrm>
            <a:off x="1165225" y="-1680369"/>
            <a:ext cx="9861550" cy="1680369"/>
          </a:xfrm>
        </p:spPr>
        <p:txBody>
          <a:bodyPr vert="horz" lIns="91440" tIns="45720" rIns="91440" bIns="45720" rtlCol="0" anchor="b">
            <a:noAutofit/>
          </a:bodyPr>
          <a:lstStyle/>
          <a:p>
            <a:r>
              <a:rPr lang="sv-SE"/>
              <a:t>Illustration på de grundläggande upphandlingsprinciperna</a:t>
            </a:r>
          </a:p>
        </p:txBody>
      </p:sp>
      <p:pic>
        <p:nvPicPr>
          <p:cNvPr id="2" name="Bildobjekt 1" descr="Illustration som visar de grundläggande upphandlingsprinciperna.">
            <a:hlinkClick r:id="rId3"/>
            <a:extLst>
              <a:ext uri="{FF2B5EF4-FFF2-40B4-BE49-F238E27FC236}">
                <a16:creationId xmlns:a16="http://schemas.microsoft.com/office/drawing/2014/main" id="{7F29EA21-8774-41F4-8069-8E6CB0D43423}"/>
              </a:ext>
            </a:extLst>
          </p:cNvPr>
          <p:cNvPicPr>
            <a:picLocks noChangeAspect="1"/>
          </p:cNvPicPr>
          <p:nvPr/>
        </p:nvPicPr>
        <p:blipFill>
          <a:blip r:embed="rId4"/>
          <a:stretch>
            <a:fillRect/>
          </a:stretch>
        </p:blipFill>
        <p:spPr>
          <a:xfrm>
            <a:off x="532918" y="1122153"/>
            <a:ext cx="11126164" cy="5291787"/>
          </a:xfrm>
          <a:prstGeom prst="rect">
            <a:avLst/>
          </a:prstGeom>
        </p:spPr>
      </p:pic>
      <p:sp>
        <p:nvSpPr>
          <p:cNvPr id="3" name="Platshållare för sidfot 1">
            <a:extLst>
              <a:ext uri="{FF2B5EF4-FFF2-40B4-BE49-F238E27FC236}">
                <a16:creationId xmlns:a16="http://schemas.microsoft.com/office/drawing/2014/main" id="{8BB08670-C57A-D68C-38D8-033282EA8055}"/>
              </a:ext>
            </a:extLst>
          </p:cNvPr>
          <p:cNvSpPr txBox="1">
            <a:spLocks/>
          </p:cNvSpPr>
          <p:nvPr/>
        </p:nvSpPr>
        <p:spPr>
          <a:xfrm>
            <a:off x="7865425" y="6291715"/>
            <a:ext cx="4114800" cy="365125"/>
          </a:xfrm>
          <a:prstGeom prst="rect">
            <a:avLst/>
          </a:prstGeom>
        </p:spPr>
        <p:txBody>
          <a:bodyPr vert="horz" lIns="91440" tIns="45720" rIns="91440" bIns="45720" rtlCol="0" anchor="ctr"/>
          <a:lstStyle>
            <a:defPPr>
              <a:defRPr lang="sv-SE"/>
            </a:defPPr>
            <a:lvl1pPr algn="r">
              <a:defRPr sz="1400">
                <a:solidFill>
                  <a:srgbClr val="6B2879"/>
                </a:solidFill>
                <a:latin typeface="Corbel"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Ny chef - Beslutsfattare</a:t>
            </a:r>
          </a:p>
        </p:txBody>
      </p:sp>
    </p:spTree>
    <p:extLst>
      <p:ext uri="{BB962C8B-B14F-4D97-AF65-F5344CB8AC3E}">
        <p14:creationId xmlns:p14="http://schemas.microsoft.com/office/powerpoint/2010/main" val="2712222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3E40509-37FA-59E1-81A1-2762FC1127D8}"/>
              </a:ext>
            </a:extLst>
          </p:cNvPr>
          <p:cNvSpPr>
            <a:spLocks noGrp="1"/>
          </p:cNvSpPr>
          <p:nvPr>
            <p:ph type="ctrTitle"/>
          </p:nvPr>
        </p:nvSpPr>
        <p:spPr/>
        <p:txBody>
          <a:bodyPr/>
          <a:lstStyle/>
          <a:p>
            <a:r>
              <a:rPr lang="sv-SE"/>
              <a:t>7. </a:t>
            </a:r>
            <a:br>
              <a:rPr lang="sv-SE"/>
            </a:br>
            <a:r>
              <a:rPr lang="sv-SE"/>
              <a:t>Förebygg korruption och jäv vid offentlig upphandling</a:t>
            </a:r>
          </a:p>
        </p:txBody>
      </p:sp>
      <p:sp>
        <p:nvSpPr>
          <p:cNvPr id="2" name="Platshållare för sidfot 1">
            <a:extLst>
              <a:ext uri="{FF2B5EF4-FFF2-40B4-BE49-F238E27FC236}">
                <a16:creationId xmlns:a16="http://schemas.microsoft.com/office/drawing/2014/main" id="{AC493129-52F7-B9ED-7403-15E8F85BA65F}"/>
              </a:ext>
            </a:extLst>
          </p:cNvPr>
          <p:cNvSpPr>
            <a:spLocks noGrp="1"/>
          </p:cNvSpPr>
          <p:nvPr>
            <p:ph type="ftr" sz="quarter" idx="3"/>
          </p:nvPr>
        </p:nvSpPr>
        <p:spPr/>
        <p:txBody>
          <a:bodyPr/>
          <a:lstStyle/>
          <a:p>
            <a:r>
              <a:rPr lang="sv-SE" dirty="0"/>
              <a:t>Ny chef - Beslutsfattare</a:t>
            </a:r>
          </a:p>
        </p:txBody>
      </p:sp>
    </p:spTree>
    <p:extLst>
      <p:ext uri="{BB962C8B-B14F-4D97-AF65-F5344CB8AC3E}">
        <p14:creationId xmlns:p14="http://schemas.microsoft.com/office/powerpoint/2010/main" val="116296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A61C068-2535-722E-0499-46D88A0C4D0F}"/>
              </a:ext>
            </a:extLst>
          </p:cNvPr>
          <p:cNvSpPr>
            <a:spLocks noGrp="1"/>
          </p:cNvSpPr>
          <p:nvPr>
            <p:ph type="title"/>
          </p:nvPr>
        </p:nvSpPr>
        <p:spPr/>
        <p:txBody>
          <a:bodyPr/>
          <a:lstStyle/>
          <a:p>
            <a:r>
              <a:rPr lang="sv-SE"/>
              <a:t>INNEHÅLL</a:t>
            </a:r>
          </a:p>
        </p:txBody>
      </p:sp>
      <p:sp>
        <p:nvSpPr>
          <p:cNvPr id="2" name="Platshållare för text 1">
            <a:extLst>
              <a:ext uri="{FF2B5EF4-FFF2-40B4-BE49-F238E27FC236}">
                <a16:creationId xmlns:a16="http://schemas.microsoft.com/office/drawing/2014/main" id="{AE90FF74-EC68-2731-E42F-C40B6D5D250F}"/>
              </a:ext>
            </a:extLst>
          </p:cNvPr>
          <p:cNvSpPr>
            <a:spLocks noGrp="1"/>
          </p:cNvSpPr>
          <p:nvPr>
            <p:ph type="body" sz="half" idx="2"/>
          </p:nvPr>
        </p:nvSpPr>
        <p:spPr/>
        <p:txBody>
          <a:bodyPr>
            <a:noAutofit/>
          </a:bodyPr>
          <a:lstStyle/>
          <a:p>
            <a:r>
              <a:rPr lang="sv-SE" dirty="0"/>
              <a:t>Introduktion - Offentlig upphandling </a:t>
            </a:r>
          </a:p>
          <a:p>
            <a:r>
              <a:rPr lang="sv-SE" dirty="0"/>
              <a:t>Vad är offentlig upphandling? </a:t>
            </a:r>
          </a:p>
          <a:p>
            <a:r>
              <a:rPr lang="sv-SE" dirty="0"/>
              <a:t>Ändamålsenliga organisationer</a:t>
            </a:r>
          </a:p>
          <a:p>
            <a:r>
              <a:rPr lang="sv-SE" dirty="0"/>
              <a:t>Hållbar upphandling</a:t>
            </a:r>
          </a:p>
          <a:p>
            <a:r>
              <a:rPr lang="sv-SE" dirty="0"/>
              <a:t>Lagar och regler om upphandling</a:t>
            </a:r>
          </a:p>
          <a:p>
            <a:r>
              <a:rPr lang="sv-SE" dirty="0"/>
              <a:t>Grundläggande </a:t>
            </a:r>
            <a:r>
              <a:rPr lang="sv-SE" dirty="0" err="1"/>
              <a:t>upphandlingsprinciper</a:t>
            </a:r>
            <a:endParaRPr lang="sv-SE" dirty="0"/>
          </a:p>
          <a:p>
            <a:r>
              <a:rPr lang="sv-SE" dirty="0"/>
              <a:t>Förebygg korruption och jäv vid offentlig upphandling </a:t>
            </a:r>
          </a:p>
        </p:txBody>
      </p:sp>
      <p:sp>
        <p:nvSpPr>
          <p:cNvPr id="7" name="Platshållare för sidfot 6">
            <a:extLst>
              <a:ext uri="{FF2B5EF4-FFF2-40B4-BE49-F238E27FC236}">
                <a16:creationId xmlns:a16="http://schemas.microsoft.com/office/drawing/2014/main" id="{243ED530-ACE5-AB7B-DC9A-3B9010ADE399}"/>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288285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E915712-E554-2695-170E-9853AC22CA65}"/>
              </a:ext>
            </a:extLst>
          </p:cNvPr>
          <p:cNvSpPr>
            <a:spLocks noGrp="1"/>
          </p:cNvSpPr>
          <p:nvPr>
            <p:ph type="title"/>
          </p:nvPr>
        </p:nvSpPr>
        <p:spPr/>
        <p:txBody>
          <a:bodyPr/>
          <a:lstStyle/>
          <a:p>
            <a:r>
              <a:rPr lang="sv-SE"/>
              <a:t>Citat om korruption</a:t>
            </a:r>
          </a:p>
        </p:txBody>
      </p:sp>
      <p:sp>
        <p:nvSpPr>
          <p:cNvPr id="4" name="Platshållare för text 3">
            <a:extLst>
              <a:ext uri="{FF2B5EF4-FFF2-40B4-BE49-F238E27FC236}">
                <a16:creationId xmlns:a16="http://schemas.microsoft.com/office/drawing/2014/main" id="{A6A96140-4893-CDC2-8AD1-A46CBD721065}"/>
              </a:ext>
            </a:extLst>
          </p:cNvPr>
          <p:cNvSpPr>
            <a:spLocks noGrp="1"/>
          </p:cNvSpPr>
          <p:nvPr>
            <p:ph type="body" idx="1"/>
          </p:nvPr>
        </p:nvSpPr>
        <p:spPr/>
        <p:txBody>
          <a:bodyPr/>
          <a:lstStyle/>
          <a:p>
            <a:r>
              <a:rPr lang="sv-SE"/>
              <a:t>"Korruption är att utnyttja sin ställning för att uppnå otillbörlig fördel för egens eller annans vinning."</a:t>
            </a:r>
          </a:p>
        </p:txBody>
      </p:sp>
      <p:sp>
        <p:nvSpPr>
          <p:cNvPr id="3" name="Platshållare för text 2">
            <a:extLst>
              <a:ext uri="{FF2B5EF4-FFF2-40B4-BE49-F238E27FC236}">
                <a16:creationId xmlns:a16="http://schemas.microsoft.com/office/drawing/2014/main" id="{CED08577-5437-B6F5-2781-4772F269C731}"/>
              </a:ext>
            </a:extLst>
          </p:cNvPr>
          <p:cNvSpPr>
            <a:spLocks noGrp="1"/>
          </p:cNvSpPr>
          <p:nvPr>
            <p:ph type="body" idx="10"/>
          </p:nvPr>
        </p:nvSpPr>
        <p:spPr/>
        <p:txBody>
          <a:bodyPr/>
          <a:lstStyle/>
          <a:p>
            <a:r>
              <a:rPr lang="sv-SE" err="1"/>
              <a:t>Transparency</a:t>
            </a:r>
            <a:r>
              <a:rPr lang="sv-SE"/>
              <a:t> International Sverige </a:t>
            </a:r>
          </a:p>
        </p:txBody>
      </p:sp>
      <p:sp>
        <p:nvSpPr>
          <p:cNvPr id="2" name="Platshållare för sidfot 1">
            <a:extLst>
              <a:ext uri="{FF2B5EF4-FFF2-40B4-BE49-F238E27FC236}">
                <a16:creationId xmlns:a16="http://schemas.microsoft.com/office/drawing/2014/main" id="{245A30F0-C1FD-DFC1-7EB1-799CF024CB81}"/>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1405771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810C893-C9E3-3BF2-B554-0462A54A83F3}"/>
              </a:ext>
            </a:extLst>
          </p:cNvPr>
          <p:cNvSpPr>
            <a:spLocks noGrp="1"/>
          </p:cNvSpPr>
          <p:nvPr>
            <p:ph type="title"/>
          </p:nvPr>
        </p:nvSpPr>
        <p:spPr/>
        <p:txBody>
          <a:bodyPr/>
          <a:lstStyle/>
          <a:p>
            <a:r>
              <a:rPr lang="sv-SE"/>
              <a:t>Korruption kan vara brottsligt!</a:t>
            </a:r>
          </a:p>
        </p:txBody>
      </p:sp>
      <p:sp>
        <p:nvSpPr>
          <p:cNvPr id="2" name="Platshållare för sidfot 1">
            <a:extLst>
              <a:ext uri="{FF2B5EF4-FFF2-40B4-BE49-F238E27FC236}">
                <a16:creationId xmlns:a16="http://schemas.microsoft.com/office/drawing/2014/main" id="{26FAB211-1BE4-1DA8-B1C4-A5B5AFCE0385}"/>
              </a:ext>
            </a:extLst>
          </p:cNvPr>
          <p:cNvSpPr>
            <a:spLocks noGrp="1"/>
          </p:cNvSpPr>
          <p:nvPr>
            <p:ph type="ftr" sz="quarter" idx="3"/>
          </p:nvPr>
        </p:nvSpPr>
        <p:spPr/>
        <p:txBody>
          <a:bodyPr/>
          <a:lstStyle/>
          <a:p>
            <a:r>
              <a:rPr lang="sv-SE" dirty="0"/>
              <a:t>Ny chef - Beslutsfattare</a:t>
            </a:r>
          </a:p>
        </p:txBody>
      </p:sp>
    </p:spTree>
    <p:extLst>
      <p:ext uri="{BB962C8B-B14F-4D97-AF65-F5344CB8AC3E}">
        <p14:creationId xmlns:p14="http://schemas.microsoft.com/office/powerpoint/2010/main" val="3301417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B2046C1-387F-F9D4-E0A0-883B50350970}"/>
              </a:ext>
            </a:extLst>
          </p:cNvPr>
          <p:cNvSpPr>
            <a:spLocks noGrp="1"/>
          </p:cNvSpPr>
          <p:nvPr>
            <p:ph type="title"/>
          </p:nvPr>
        </p:nvSpPr>
        <p:spPr/>
        <p:txBody>
          <a:bodyPr/>
          <a:lstStyle/>
          <a:p>
            <a:r>
              <a:rPr lang="sv-SE"/>
              <a:t>Bestämmelser om jäv </a:t>
            </a:r>
          </a:p>
        </p:txBody>
      </p:sp>
      <p:sp>
        <p:nvSpPr>
          <p:cNvPr id="3" name="Platshållare för text 2">
            <a:extLst>
              <a:ext uri="{FF2B5EF4-FFF2-40B4-BE49-F238E27FC236}">
                <a16:creationId xmlns:a16="http://schemas.microsoft.com/office/drawing/2014/main" id="{36FCC8B9-A51A-83B4-80C9-1B657745DE18}"/>
              </a:ext>
            </a:extLst>
          </p:cNvPr>
          <p:cNvSpPr>
            <a:spLocks noGrp="1"/>
          </p:cNvSpPr>
          <p:nvPr>
            <p:ph type="body" sz="quarter" idx="12"/>
          </p:nvPr>
        </p:nvSpPr>
        <p:spPr>
          <a:xfrm>
            <a:off x="716416" y="1654174"/>
            <a:ext cx="10080538" cy="4077756"/>
          </a:xfrm>
        </p:spPr>
        <p:txBody>
          <a:bodyPr/>
          <a:lstStyle/>
          <a:p>
            <a:r>
              <a:rPr lang="sv-SE" dirty="0"/>
              <a:t>Kommunallagen respektive förvaltningslagen innehåller olika jävsregler beroende på om du är förtroendevald eller anställd.</a:t>
            </a:r>
          </a:p>
          <a:p>
            <a:r>
              <a:rPr lang="sv-SE" dirty="0"/>
              <a:t>Förvaltningslagens jävsregler är subsidiära till annan lag.</a:t>
            </a:r>
          </a:p>
          <a:p>
            <a:r>
              <a:rPr lang="sv-SE" dirty="0"/>
              <a:t>Jävsreglerna omfattar inte alla upphandlande organisationer. </a:t>
            </a:r>
          </a:p>
          <a:p>
            <a:r>
              <a:rPr lang="sv-SE" dirty="0"/>
              <a:t>Viktigt med interna riktlinjer om intressekonflikter.</a:t>
            </a:r>
          </a:p>
          <a:p>
            <a:pPr marL="0" indent="0">
              <a:spcBef>
                <a:spcPts val="1800"/>
              </a:spcBef>
              <a:buNone/>
            </a:pPr>
            <a:r>
              <a:rPr lang="sv-SE" dirty="0"/>
              <a:t>Mall: </a:t>
            </a:r>
            <a:r>
              <a:rPr lang="sv-SE" dirty="0">
                <a:hlinkClick r:id="rId3"/>
              </a:rPr>
              <a:t>Jävsdeklaration vid upphandling</a:t>
            </a:r>
            <a:endParaRPr lang="sv-SE" dirty="0"/>
          </a:p>
          <a:p>
            <a:pPr lvl="1"/>
            <a:endParaRPr lang="en-US" dirty="0"/>
          </a:p>
          <a:p>
            <a:pPr lvl="1"/>
            <a:endParaRPr lang="sv-SE" dirty="0"/>
          </a:p>
          <a:p>
            <a:pPr lvl="1"/>
            <a:endParaRPr lang="sv-SE" dirty="0"/>
          </a:p>
        </p:txBody>
      </p:sp>
      <p:sp>
        <p:nvSpPr>
          <p:cNvPr id="2" name="Platshållare för sidfot 1">
            <a:extLst>
              <a:ext uri="{FF2B5EF4-FFF2-40B4-BE49-F238E27FC236}">
                <a16:creationId xmlns:a16="http://schemas.microsoft.com/office/drawing/2014/main" id="{5EEE8E1D-BEF2-7410-3984-E7A6E54DD3FA}"/>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409570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9EA842D-017E-10F8-2A19-D60B4877CCEE}"/>
              </a:ext>
            </a:extLst>
          </p:cNvPr>
          <p:cNvSpPr>
            <a:spLocks noGrp="1"/>
          </p:cNvSpPr>
          <p:nvPr>
            <p:ph type="title"/>
          </p:nvPr>
        </p:nvSpPr>
        <p:spPr/>
        <p:txBody>
          <a:bodyPr/>
          <a:lstStyle/>
          <a:p>
            <a:r>
              <a:rPr lang="sv-SE"/>
              <a:t>Sammanfattning och tips!</a:t>
            </a:r>
          </a:p>
        </p:txBody>
      </p:sp>
      <p:sp>
        <p:nvSpPr>
          <p:cNvPr id="3" name="Platshållare för text 2">
            <a:extLst>
              <a:ext uri="{FF2B5EF4-FFF2-40B4-BE49-F238E27FC236}">
                <a16:creationId xmlns:a16="http://schemas.microsoft.com/office/drawing/2014/main" id="{24B48BED-FD57-8841-5B58-CC9A2C567956}"/>
              </a:ext>
            </a:extLst>
          </p:cNvPr>
          <p:cNvSpPr>
            <a:spLocks noGrp="1"/>
          </p:cNvSpPr>
          <p:nvPr>
            <p:ph type="body" sz="quarter" idx="12"/>
          </p:nvPr>
        </p:nvSpPr>
        <p:spPr/>
        <p:txBody>
          <a:bodyPr vert="horz" lIns="91440" tIns="45720" rIns="91440" bIns="45720" rtlCol="0" anchor="t">
            <a:noAutofit/>
          </a:bodyPr>
          <a:lstStyle/>
          <a:p>
            <a:r>
              <a:rPr lang="sv-SE">
                <a:latin typeface="Corbel"/>
              </a:rPr>
              <a:t>Din roll har betydelse för att din organisation ska kunna genomföra upphandlingar på ett effektivt och rättssäkert sätt.</a:t>
            </a:r>
          </a:p>
          <a:p>
            <a:r>
              <a:rPr lang="sv-SE">
                <a:latin typeface="Corbel"/>
              </a:rPr>
              <a:t>På så sätt bidrar du inte bara till den egna organisationen utan också samhället i stort.</a:t>
            </a:r>
            <a:endParaRPr lang="sv-SE"/>
          </a:p>
          <a:p>
            <a:r>
              <a:rPr lang="sv-SE">
                <a:latin typeface="Corbel"/>
              </a:rPr>
              <a:t>Du som ny chef/ beslutsfattare har en viktig roll att leda inköpsverksamheten i rätt riktning. </a:t>
            </a:r>
            <a:endParaRPr lang="sv-SE"/>
          </a:p>
          <a:p>
            <a:endParaRPr lang="sv-SE"/>
          </a:p>
        </p:txBody>
      </p:sp>
      <p:sp>
        <p:nvSpPr>
          <p:cNvPr id="2" name="Platshållare för sidfot 1">
            <a:extLst>
              <a:ext uri="{FF2B5EF4-FFF2-40B4-BE49-F238E27FC236}">
                <a16:creationId xmlns:a16="http://schemas.microsoft.com/office/drawing/2014/main" id="{FFC5BF56-21AB-54E6-24DC-2F0A8A29F47E}"/>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4221415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ADA05719-CA8B-267A-0A26-76EA2E5872AF}"/>
              </a:ext>
            </a:extLst>
          </p:cNvPr>
          <p:cNvSpPr txBox="1">
            <a:spLocks noGrp="1"/>
          </p:cNvSpPr>
          <p:nvPr>
            <p:ph type="title" idx="4294967295"/>
          </p:nvPr>
        </p:nvSpPr>
        <p:spPr>
          <a:xfrm>
            <a:off x="2597409" y="1403603"/>
            <a:ext cx="6938009" cy="1368963"/>
          </a:xfrm>
          <a:prstGeom prst="rect">
            <a:avLst/>
          </a:prstGeom>
          <a:noFill/>
          <a:ln>
            <a:noFill/>
            <a:prstDash/>
          </a:ln>
          <a:effectLst/>
        </p:spPr>
        <p:txBody>
          <a:bodyPr rot="0" spcFirstLastPara="0" vertOverflow="overflow" horzOverflow="overflow" vert="horz" wrap="square" lIns="0" tIns="14604"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Mer</a:t>
            </a:r>
            <a:r>
              <a:rPr kumimoji="0" lang="sv-SE" sz="4400" b="1" i="0" u="none" strike="noStrike" kern="1200" cap="none" spc="75" normalizeH="0" baseline="0" noProof="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inspiration</a:t>
            </a:r>
            <a:r>
              <a:rPr kumimoji="0" lang="sv-SE" sz="4400" b="1" i="0" u="none" strike="noStrike" kern="1200" cap="none" spc="75" normalizeH="0" baseline="0" noProof="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och</a:t>
            </a:r>
            <a:r>
              <a:rPr kumimoji="0" lang="sv-SE" sz="4400" b="1" i="0" u="none" strike="noStrike" kern="1200" cap="none" spc="80" normalizeH="0" baseline="0" noProof="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vägledning</a:t>
            </a:r>
            <a:r>
              <a:rPr kumimoji="0" lang="sv-SE" sz="4400" b="1" i="0" u="none" strike="noStrike" kern="1200" cap="none" spc="75" normalizeH="0" baseline="0" noProof="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hittar</a:t>
            </a:r>
            <a:r>
              <a:rPr kumimoji="0" lang="sv-SE" sz="4400" b="1" i="0" u="none" strike="noStrike" kern="1200" cap="none" spc="75" normalizeH="0" baseline="0" noProof="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0" normalizeH="0" baseline="0" noProof="0">
                <a:ln>
                  <a:noFill/>
                </a:ln>
                <a:solidFill>
                  <a:schemeClr val="bg1"/>
                </a:solidFill>
                <a:effectLst/>
                <a:uLnTx/>
                <a:uFillTx/>
                <a:latin typeface="Corbel" panose="020B0503020204020204" pitchFamily="34" charset="0"/>
                <a:ea typeface="+mj-ea"/>
                <a:cs typeface="+mj-cs"/>
              </a:rPr>
              <a:t>du</a:t>
            </a:r>
            <a:r>
              <a:rPr kumimoji="0" lang="sv-SE" sz="4400" b="1" i="0" u="none" strike="noStrike" kern="1200" cap="none" spc="75" normalizeH="0" baseline="0" noProof="0">
                <a:ln>
                  <a:noFill/>
                </a:ln>
                <a:solidFill>
                  <a:schemeClr val="bg1"/>
                </a:solidFill>
                <a:effectLst/>
                <a:uLnTx/>
                <a:uFillTx/>
                <a:latin typeface="Corbel" panose="020B0503020204020204" pitchFamily="34" charset="0"/>
                <a:ea typeface="+mj-ea"/>
                <a:cs typeface="+mj-cs"/>
              </a:rPr>
              <a:t> </a:t>
            </a:r>
            <a:r>
              <a:rPr kumimoji="0" lang="sv-SE" sz="4400" b="1" i="0" u="none" strike="noStrike" kern="1200" cap="none" spc="-25" normalizeH="0" baseline="0" noProof="0">
                <a:ln>
                  <a:noFill/>
                </a:ln>
                <a:solidFill>
                  <a:schemeClr val="bg1"/>
                </a:solidFill>
                <a:effectLst/>
                <a:uLnTx/>
                <a:uFillTx/>
                <a:latin typeface="Corbel" panose="020B0503020204020204" pitchFamily="34" charset="0"/>
                <a:ea typeface="+mj-ea"/>
                <a:cs typeface="+mj-cs"/>
              </a:rPr>
              <a:t>här</a:t>
            </a:r>
            <a:endParaRPr kumimoji="0" lang="sv-SE" sz="4400" b="1" i="0" u="none" strike="noStrike" kern="1200" cap="none" spc="0" normalizeH="0" baseline="0" noProof="0">
              <a:ln>
                <a:noFill/>
              </a:ln>
              <a:solidFill>
                <a:schemeClr val="bg1"/>
              </a:solidFill>
              <a:effectLst/>
              <a:uLnTx/>
              <a:uFillTx/>
              <a:latin typeface="Corbel" panose="020B0503020204020204" pitchFamily="34" charset="0"/>
              <a:ea typeface="+mj-ea"/>
              <a:cs typeface="+mj-cs"/>
            </a:endParaRPr>
          </a:p>
        </p:txBody>
      </p:sp>
      <p:sp>
        <p:nvSpPr>
          <p:cNvPr id="11" name="object 5">
            <a:hlinkClick r:id="rId3"/>
            <a:extLst>
              <a:ext uri="{FF2B5EF4-FFF2-40B4-BE49-F238E27FC236}">
                <a16:creationId xmlns:a16="http://schemas.microsoft.com/office/drawing/2014/main" id="{99E71A5A-9E21-4B6F-E4B9-0317265F4DAB}"/>
              </a:ext>
              <a:ext uri="{C183D7F6-B498-43B3-948B-1728B52AA6E4}">
                <adec:decorative xmlns:adec="http://schemas.microsoft.com/office/drawing/2017/decorative" val="1"/>
              </a:ext>
            </a:extLst>
          </p:cNvPr>
          <p:cNvSpPr/>
          <p:nvPr/>
        </p:nvSpPr>
        <p:spPr>
          <a:xfrm>
            <a:off x="4088210" y="3339821"/>
            <a:ext cx="3960221" cy="487215"/>
          </a:xfrm>
          <a:custGeom>
            <a:avLst/>
            <a:gdLst/>
            <a:ahLst/>
            <a:cxnLst/>
            <a:rect l="l" t="t" r="r" b="b"/>
            <a:pathLst>
              <a:path w="5109845" h="628650">
                <a:moveTo>
                  <a:pt x="4795665"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3405" y="360544"/>
                </a:lnTo>
                <a:lnTo>
                  <a:pt x="13299" y="404848"/>
                </a:lnTo>
                <a:lnTo>
                  <a:pt x="29194" y="446551"/>
                </a:lnTo>
                <a:lnTo>
                  <a:pt x="50606" y="485169"/>
                </a:lnTo>
                <a:lnTo>
                  <a:pt x="77048" y="520214"/>
                </a:lnTo>
                <a:lnTo>
                  <a:pt x="108034" y="551201"/>
                </a:lnTo>
                <a:lnTo>
                  <a:pt x="143079" y="577643"/>
                </a:lnTo>
                <a:lnTo>
                  <a:pt x="181696" y="599056"/>
                </a:lnTo>
                <a:lnTo>
                  <a:pt x="223400" y="614952"/>
                </a:lnTo>
                <a:lnTo>
                  <a:pt x="267706" y="624847"/>
                </a:lnTo>
                <a:lnTo>
                  <a:pt x="314126" y="628253"/>
                </a:lnTo>
                <a:lnTo>
                  <a:pt x="4795665" y="628253"/>
                </a:lnTo>
                <a:lnTo>
                  <a:pt x="4842085" y="624847"/>
                </a:lnTo>
                <a:lnTo>
                  <a:pt x="4886391" y="614952"/>
                </a:lnTo>
                <a:lnTo>
                  <a:pt x="4928095" y="599056"/>
                </a:lnTo>
                <a:lnTo>
                  <a:pt x="4966712" y="577643"/>
                </a:lnTo>
                <a:lnTo>
                  <a:pt x="5001757" y="551201"/>
                </a:lnTo>
                <a:lnTo>
                  <a:pt x="5032743" y="520214"/>
                </a:lnTo>
                <a:lnTo>
                  <a:pt x="5059185" y="485169"/>
                </a:lnTo>
                <a:lnTo>
                  <a:pt x="5080597" y="446551"/>
                </a:lnTo>
                <a:lnTo>
                  <a:pt x="5096492" y="404848"/>
                </a:lnTo>
                <a:lnTo>
                  <a:pt x="5106386" y="360544"/>
                </a:lnTo>
                <a:lnTo>
                  <a:pt x="5109792" y="314126"/>
                </a:lnTo>
                <a:lnTo>
                  <a:pt x="5106386" y="267708"/>
                </a:lnTo>
                <a:lnTo>
                  <a:pt x="5096492" y="223404"/>
                </a:lnTo>
                <a:lnTo>
                  <a:pt x="5080597" y="181701"/>
                </a:lnTo>
                <a:lnTo>
                  <a:pt x="5059185" y="143083"/>
                </a:lnTo>
                <a:lnTo>
                  <a:pt x="5032743" y="108038"/>
                </a:lnTo>
                <a:lnTo>
                  <a:pt x="5001757" y="77051"/>
                </a:lnTo>
                <a:lnTo>
                  <a:pt x="4966712" y="50609"/>
                </a:lnTo>
                <a:lnTo>
                  <a:pt x="4928095" y="29196"/>
                </a:lnTo>
                <a:lnTo>
                  <a:pt x="4886391" y="13300"/>
                </a:lnTo>
                <a:lnTo>
                  <a:pt x="4842085" y="3406"/>
                </a:lnTo>
                <a:lnTo>
                  <a:pt x="4795665" y="0"/>
                </a:lnTo>
                <a:close/>
              </a:path>
            </a:pathLst>
          </a:custGeom>
          <a:solidFill>
            <a:srgbClr val="FFFFFF"/>
          </a:solidFill>
        </p:spPr>
        <p:txBody>
          <a:bodyPr wrap="square" lIns="0" tIns="0" rIns="0" bIns="0" rtlCol="0"/>
          <a:lstStyle/>
          <a:p>
            <a:endParaRPr sz="2000"/>
          </a:p>
        </p:txBody>
      </p:sp>
      <p:sp>
        <p:nvSpPr>
          <p:cNvPr id="12" name="object 4">
            <a:hlinkClick r:id="rId3"/>
            <a:extLst>
              <a:ext uri="{FF2B5EF4-FFF2-40B4-BE49-F238E27FC236}">
                <a16:creationId xmlns:a16="http://schemas.microsoft.com/office/drawing/2014/main" id="{9074EE18-1427-8BD5-04F0-FC0C49D7EFA6}"/>
              </a:ext>
            </a:extLst>
          </p:cNvPr>
          <p:cNvSpPr txBox="1">
            <a:spLocks/>
          </p:cNvSpPr>
          <p:nvPr/>
        </p:nvSpPr>
        <p:spPr>
          <a:xfrm>
            <a:off x="4431167" y="3348284"/>
            <a:ext cx="3329666" cy="370998"/>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ts val="3025"/>
              </a:lnSpc>
            </a:pPr>
            <a:r>
              <a:rPr lang="sv-SE" sz="2000" dirty="0">
                <a:solidFill>
                  <a:srgbClr val="6B2879"/>
                </a:solidFill>
              </a:rPr>
              <a:t>upphandlingsmyndigheten.se</a:t>
            </a:r>
          </a:p>
        </p:txBody>
      </p:sp>
      <p:sp>
        <p:nvSpPr>
          <p:cNvPr id="9" name="object 6">
            <a:hlinkClick r:id="rId4"/>
            <a:extLst>
              <a:ext uri="{FF2B5EF4-FFF2-40B4-BE49-F238E27FC236}">
                <a16:creationId xmlns:a16="http://schemas.microsoft.com/office/drawing/2014/main" id="{0BB08F30-72A4-1E29-1587-86DA713DCF5B}"/>
              </a:ext>
              <a:ext uri="{C183D7F6-B498-43B3-948B-1728B52AA6E4}">
                <adec:decorative xmlns:adec="http://schemas.microsoft.com/office/drawing/2017/decorative" val="1"/>
              </a:ext>
            </a:extLst>
          </p:cNvPr>
          <p:cNvSpPr/>
          <p:nvPr/>
        </p:nvSpPr>
        <p:spPr>
          <a:xfrm>
            <a:off x="3293228" y="4035795"/>
            <a:ext cx="5632006" cy="487215"/>
          </a:xfrm>
          <a:custGeom>
            <a:avLst/>
            <a:gdLst/>
            <a:ahLst/>
            <a:cxnLst/>
            <a:rect l="l" t="t" r="r" b="b"/>
            <a:pathLst>
              <a:path w="7266940" h="628650">
                <a:moveTo>
                  <a:pt x="6952667"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3405" y="360544"/>
                </a:lnTo>
                <a:lnTo>
                  <a:pt x="13299" y="404848"/>
                </a:lnTo>
                <a:lnTo>
                  <a:pt x="29194" y="446551"/>
                </a:lnTo>
                <a:lnTo>
                  <a:pt x="50606" y="485169"/>
                </a:lnTo>
                <a:lnTo>
                  <a:pt x="77048" y="520214"/>
                </a:lnTo>
                <a:lnTo>
                  <a:pt x="108034" y="551201"/>
                </a:lnTo>
                <a:lnTo>
                  <a:pt x="143079" y="577643"/>
                </a:lnTo>
                <a:lnTo>
                  <a:pt x="181696" y="599056"/>
                </a:lnTo>
                <a:lnTo>
                  <a:pt x="223400" y="614952"/>
                </a:lnTo>
                <a:lnTo>
                  <a:pt x="267706" y="624847"/>
                </a:lnTo>
                <a:lnTo>
                  <a:pt x="314126" y="628253"/>
                </a:lnTo>
                <a:lnTo>
                  <a:pt x="6952667" y="628253"/>
                </a:lnTo>
                <a:lnTo>
                  <a:pt x="6999088" y="624847"/>
                </a:lnTo>
                <a:lnTo>
                  <a:pt x="7043393" y="614952"/>
                </a:lnTo>
                <a:lnTo>
                  <a:pt x="7085097" y="599056"/>
                </a:lnTo>
                <a:lnTo>
                  <a:pt x="7123715" y="577643"/>
                </a:lnTo>
                <a:lnTo>
                  <a:pt x="7158759" y="551201"/>
                </a:lnTo>
                <a:lnTo>
                  <a:pt x="7189746" y="520214"/>
                </a:lnTo>
                <a:lnTo>
                  <a:pt x="7216187" y="485169"/>
                </a:lnTo>
                <a:lnTo>
                  <a:pt x="7237599" y="446551"/>
                </a:lnTo>
                <a:lnTo>
                  <a:pt x="7253495" y="404848"/>
                </a:lnTo>
                <a:lnTo>
                  <a:pt x="7263388" y="360544"/>
                </a:lnTo>
                <a:lnTo>
                  <a:pt x="7266794" y="314126"/>
                </a:lnTo>
                <a:lnTo>
                  <a:pt x="7263388" y="267708"/>
                </a:lnTo>
                <a:lnTo>
                  <a:pt x="7253495" y="223404"/>
                </a:lnTo>
                <a:lnTo>
                  <a:pt x="7237599" y="181701"/>
                </a:lnTo>
                <a:lnTo>
                  <a:pt x="7216187" y="143083"/>
                </a:lnTo>
                <a:lnTo>
                  <a:pt x="7189746" y="108038"/>
                </a:lnTo>
                <a:lnTo>
                  <a:pt x="7158759" y="77051"/>
                </a:lnTo>
                <a:lnTo>
                  <a:pt x="7123715" y="50609"/>
                </a:lnTo>
                <a:lnTo>
                  <a:pt x="7085097" y="29196"/>
                </a:lnTo>
                <a:lnTo>
                  <a:pt x="7043393" y="13300"/>
                </a:lnTo>
                <a:lnTo>
                  <a:pt x="6999088" y="3406"/>
                </a:lnTo>
                <a:lnTo>
                  <a:pt x="6952667" y="0"/>
                </a:lnTo>
                <a:close/>
              </a:path>
            </a:pathLst>
          </a:custGeom>
          <a:solidFill>
            <a:srgbClr val="FFFFFF"/>
          </a:solidFill>
        </p:spPr>
        <p:txBody>
          <a:bodyPr wrap="square" lIns="0" tIns="0" rIns="0" bIns="0" rtlCol="0"/>
          <a:lstStyle/>
          <a:p>
            <a:endParaRPr sz="2000"/>
          </a:p>
        </p:txBody>
      </p:sp>
      <p:sp>
        <p:nvSpPr>
          <p:cNvPr id="10" name="object 4">
            <a:hlinkClick r:id="rId4"/>
            <a:extLst>
              <a:ext uri="{FF2B5EF4-FFF2-40B4-BE49-F238E27FC236}">
                <a16:creationId xmlns:a16="http://schemas.microsoft.com/office/drawing/2014/main" id="{E423D13C-0831-2A49-128C-F4E8989B7F17}"/>
              </a:ext>
            </a:extLst>
          </p:cNvPr>
          <p:cNvSpPr txBox="1">
            <a:spLocks/>
          </p:cNvSpPr>
          <p:nvPr/>
        </p:nvSpPr>
        <p:spPr>
          <a:xfrm>
            <a:off x="3584020" y="4096560"/>
            <a:ext cx="5018075" cy="322523"/>
          </a:xfrm>
          <a:prstGeom prst="rect">
            <a:avLst/>
          </a:prstGeom>
        </p:spPr>
        <p:txBody>
          <a:bodyPr vert="horz" wrap="square" lIns="0" tIns="14604" rIns="0" bIns="0" rtlCol="0" anchor="ctr">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ct val="100000"/>
              </a:lnSpc>
            </a:pPr>
            <a:r>
              <a:rPr lang="sv-SE" sz="2000" spc="-10" dirty="0">
                <a:solidFill>
                  <a:srgbClr val="6B2879"/>
                </a:solidFill>
                <a:latin typeface="Corbel"/>
                <a:cs typeface="Corbel"/>
              </a:rPr>
              <a:t>upphandlingsmyndigheten.se/frageportalen</a:t>
            </a:r>
            <a:endParaRPr lang="sv-SE" sz="2000" dirty="0">
              <a:latin typeface="Corbel"/>
              <a:cs typeface="Corbel"/>
            </a:endParaRPr>
          </a:p>
        </p:txBody>
      </p:sp>
      <p:grpSp>
        <p:nvGrpSpPr>
          <p:cNvPr id="2" name="Grupp 1" descr="Twitter länk">
            <a:extLst>
              <a:ext uri="{FF2B5EF4-FFF2-40B4-BE49-F238E27FC236}">
                <a16:creationId xmlns:a16="http://schemas.microsoft.com/office/drawing/2014/main" id="{61FA280F-4AED-0526-5BB3-F6B2FF6FA38E}"/>
              </a:ext>
            </a:extLst>
          </p:cNvPr>
          <p:cNvGrpSpPr/>
          <p:nvPr/>
        </p:nvGrpSpPr>
        <p:grpSpPr>
          <a:xfrm>
            <a:off x="1364100" y="5774746"/>
            <a:ext cx="1582833" cy="370998"/>
            <a:chOff x="1364100" y="5774746"/>
            <a:chExt cx="1582833" cy="370998"/>
          </a:xfrm>
        </p:grpSpPr>
        <p:pic>
          <p:nvPicPr>
            <p:cNvPr id="19" name="Bildobjekt 18" descr="Twitter">
              <a:extLst>
                <a:ext uri="{FF2B5EF4-FFF2-40B4-BE49-F238E27FC236}">
                  <a16:creationId xmlns:a16="http://schemas.microsoft.com/office/drawing/2014/main" id="{3336B84E-BBB2-1DF4-BDC0-93F296D6ED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4100" y="5918453"/>
              <a:ext cx="281123" cy="227291"/>
            </a:xfrm>
            <a:prstGeom prst="rect">
              <a:avLst/>
            </a:prstGeom>
          </p:spPr>
        </p:pic>
        <p:sp>
          <p:nvSpPr>
            <p:cNvPr id="18" name="object 4" descr="YouTube">
              <a:hlinkClick r:id="rId6"/>
              <a:extLst>
                <a:ext uri="{FF2B5EF4-FFF2-40B4-BE49-F238E27FC236}">
                  <a16:creationId xmlns:a16="http://schemas.microsoft.com/office/drawing/2014/main" id="{04ADDADF-A0E5-3F7D-5900-BDBBB4419EA1}"/>
                </a:ext>
              </a:extLst>
            </p:cNvPr>
            <p:cNvSpPr txBox="1">
              <a:spLocks/>
            </p:cNvSpPr>
            <p:nvPr/>
          </p:nvSpPr>
          <p:spPr>
            <a:xfrm>
              <a:off x="1742387" y="5774746"/>
              <a:ext cx="1204546"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nSpc>
                  <a:spcPts val="3025"/>
                </a:lnSpc>
              </a:pPr>
              <a:r>
                <a:rPr lang="sv-SE" sz="2000" b="0" dirty="0"/>
                <a:t>@uhmynd</a:t>
              </a:r>
            </a:p>
          </p:txBody>
        </p:sp>
      </p:grpSp>
      <p:sp>
        <p:nvSpPr>
          <p:cNvPr id="21" name="object 4">
            <a:extLst>
              <a:ext uri="{FF2B5EF4-FFF2-40B4-BE49-F238E27FC236}">
                <a16:creationId xmlns:a16="http://schemas.microsoft.com/office/drawing/2014/main" id="{C308F998-3C2C-BCF6-B0ED-D98B5A02EDC4}"/>
              </a:ext>
              <a:ext uri="{C183D7F6-B498-43B3-948B-1728B52AA6E4}">
                <adec:decorative xmlns:adec="http://schemas.microsoft.com/office/drawing/2017/decorative" val="1"/>
              </a:ext>
            </a:extLst>
          </p:cNvPr>
          <p:cNvSpPr txBox="1">
            <a:spLocks/>
          </p:cNvSpPr>
          <p:nvPr/>
        </p:nvSpPr>
        <p:spPr>
          <a:xfrm>
            <a:off x="1737193" y="5772312"/>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ts val="3025"/>
              </a:lnSpc>
            </a:pPr>
            <a:r>
              <a:rPr lang="sv-SE" sz="2000" b="0"/>
              <a:t>|</a:t>
            </a:r>
          </a:p>
        </p:txBody>
      </p:sp>
      <p:grpSp>
        <p:nvGrpSpPr>
          <p:cNvPr id="3" name="Grupp 2" descr="LinkedIn länk">
            <a:extLst>
              <a:ext uri="{FF2B5EF4-FFF2-40B4-BE49-F238E27FC236}">
                <a16:creationId xmlns:a16="http://schemas.microsoft.com/office/drawing/2014/main" id="{3B8C723D-5FD2-F82E-F04D-712D4E303933}"/>
              </a:ext>
            </a:extLst>
          </p:cNvPr>
          <p:cNvGrpSpPr/>
          <p:nvPr/>
        </p:nvGrpSpPr>
        <p:grpSpPr>
          <a:xfrm>
            <a:off x="3668790" y="5786239"/>
            <a:ext cx="3385153" cy="370998"/>
            <a:chOff x="3668790" y="5786239"/>
            <a:chExt cx="3385153" cy="370998"/>
          </a:xfrm>
        </p:grpSpPr>
        <p:pic>
          <p:nvPicPr>
            <p:cNvPr id="17" name="Bildobjekt 16" descr="Linkedin">
              <a:extLst>
                <a:ext uri="{FF2B5EF4-FFF2-40B4-BE49-F238E27FC236}">
                  <a16:creationId xmlns:a16="http://schemas.microsoft.com/office/drawing/2014/main" id="{C017E343-E9CD-8EA1-C1C3-C1ECCFDCB3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68790" y="5877114"/>
              <a:ext cx="245235" cy="245235"/>
            </a:xfrm>
            <a:prstGeom prst="rect">
              <a:avLst/>
            </a:prstGeom>
          </p:spPr>
        </p:pic>
        <p:sp>
          <p:nvSpPr>
            <p:cNvPr id="16" name="object 4" descr="YouTube">
              <a:hlinkClick r:id="rId8"/>
              <a:extLst>
                <a:ext uri="{FF2B5EF4-FFF2-40B4-BE49-F238E27FC236}">
                  <a16:creationId xmlns:a16="http://schemas.microsoft.com/office/drawing/2014/main" id="{BB08C818-B1FA-C309-374B-D422B5ACC853}"/>
                </a:ext>
              </a:extLst>
            </p:cNvPr>
            <p:cNvSpPr txBox="1">
              <a:spLocks/>
            </p:cNvSpPr>
            <p:nvPr/>
          </p:nvSpPr>
          <p:spPr>
            <a:xfrm>
              <a:off x="4026168" y="5786239"/>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nSpc>
                  <a:spcPts val="3025"/>
                </a:lnSpc>
              </a:pPr>
              <a:r>
                <a:rPr lang="sv-SE" sz="2000" b="0" dirty="0"/>
                <a:t>Upphandlingsmyndigheten</a:t>
              </a:r>
            </a:p>
          </p:txBody>
        </p:sp>
      </p:grpSp>
      <p:sp>
        <p:nvSpPr>
          <p:cNvPr id="20" name="object 4">
            <a:extLst>
              <a:ext uri="{FF2B5EF4-FFF2-40B4-BE49-F238E27FC236}">
                <a16:creationId xmlns:a16="http://schemas.microsoft.com/office/drawing/2014/main" id="{C4B370A9-70E4-0474-4097-16DC44F70F0C}"/>
              </a:ext>
              <a:ext uri="{C183D7F6-B498-43B3-948B-1728B52AA6E4}">
                <adec:decorative xmlns:adec="http://schemas.microsoft.com/office/drawing/2017/decorative" val="1"/>
              </a:ext>
            </a:extLst>
          </p:cNvPr>
          <p:cNvSpPr txBox="1">
            <a:spLocks/>
          </p:cNvSpPr>
          <p:nvPr/>
        </p:nvSpPr>
        <p:spPr>
          <a:xfrm>
            <a:off x="5727302" y="5772312"/>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gn="ctr">
              <a:lnSpc>
                <a:spcPts val="3025"/>
              </a:lnSpc>
            </a:pPr>
            <a:r>
              <a:rPr lang="sv-SE" sz="2000" b="0"/>
              <a:t>|</a:t>
            </a:r>
          </a:p>
        </p:txBody>
      </p:sp>
      <p:grpSp>
        <p:nvGrpSpPr>
          <p:cNvPr id="4" name="Grupp 3" descr="YouTube länk">
            <a:extLst>
              <a:ext uri="{FF2B5EF4-FFF2-40B4-BE49-F238E27FC236}">
                <a16:creationId xmlns:a16="http://schemas.microsoft.com/office/drawing/2014/main" id="{3A6C7491-148E-698C-DBC9-BFB9C6118BD4}"/>
              </a:ext>
            </a:extLst>
          </p:cNvPr>
          <p:cNvGrpSpPr/>
          <p:nvPr/>
        </p:nvGrpSpPr>
        <p:grpSpPr>
          <a:xfrm>
            <a:off x="7593356" y="5786239"/>
            <a:ext cx="3450696" cy="370998"/>
            <a:chOff x="7593356" y="5786239"/>
            <a:chExt cx="3450696" cy="370998"/>
          </a:xfrm>
        </p:grpSpPr>
        <p:pic>
          <p:nvPicPr>
            <p:cNvPr id="15" name="Bildobjekt 14" descr="Youtube">
              <a:extLst>
                <a:ext uri="{FF2B5EF4-FFF2-40B4-BE49-F238E27FC236}">
                  <a16:creationId xmlns:a16="http://schemas.microsoft.com/office/drawing/2014/main" id="{534BEA59-A355-4600-5264-4B651EFA38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93356" y="5888376"/>
              <a:ext cx="299067" cy="209347"/>
            </a:xfrm>
            <a:prstGeom prst="rect">
              <a:avLst/>
            </a:prstGeom>
          </p:spPr>
        </p:pic>
        <p:sp>
          <p:nvSpPr>
            <p:cNvPr id="14" name="object 4" descr="YouTube">
              <a:hlinkClick r:id="rId10"/>
              <a:extLst>
                <a:ext uri="{FF2B5EF4-FFF2-40B4-BE49-F238E27FC236}">
                  <a16:creationId xmlns:a16="http://schemas.microsoft.com/office/drawing/2014/main" id="{AF8D5F73-1E4F-1AA5-F207-925868AA02DF}"/>
                </a:ext>
              </a:extLst>
            </p:cNvPr>
            <p:cNvSpPr txBox="1">
              <a:spLocks/>
            </p:cNvSpPr>
            <p:nvPr/>
          </p:nvSpPr>
          <p:spPr>
            <a:xfrm>
              <a:off x="8016277" y="5786239"/>
              <a:ext cx="3027775" cy="370998"/>
            </a:xfrm>
            <a:prstGeom prst="rect">
              <a:avLst/>
            </a:prstGeom>
          </p:spPr>
          <p:txBody>
            <a:bodyPr vert="horz" wrap="square" lIns="0" tIns="14604" rIns="0" bIns="0" rtlCol="0">
              <a:spAutoFit/>
            </a:bodyPr>
            <a:lstStyle>
              <a:lvl1pPr algn="l" defTabSz="914400" rtl="0" eaLnBrk="1" latinLnBrk="0" hangingPunct="1">
                <a:lnSpc>
                  <a:spcPct val="90000"/>
                </a:lnSpc>
                <a:spcBef>
                  <a:spcPct val="0"/>
                </a:spcBef>
                <a:buNone/>
                <a:defRPr sz="4800" b="1" i="0" kern="1200">
                  <a:solidFill>
                    <a:schemeClr val="bg1"/>
                  </a:solidFill>
                  <a:latin typeface="Corbel" panose="020B0503020204020204" pitchFamily="34" charset="0"/>
                  <a:ea typeface="+mj-ea"/>
                  <a:cs typeface="+mj-cs"/>
                </a:defRPr>
              </a:lvl1pPr>
            </a:lstStyle>
            <a:p>
              <a:pPr>
                <a:lnSpc>
                  <a:spcPts val="3025"/>
                </a:lnSpc>
              </a:pPr>
              <a:r>
                <a:rPr lang="sv-SE" sz="2000" b="0" dirty="0"/>
                <a:t>Upphandlingsmyndigheten</a:t>
              </a:r>
            </a:p>
          </p:txBody>
        </p:sp>
      </p:grpSp>
    </p:spTree>
    <p:extLst>
      <p:ext uri="{BB962C8B-B14F-4D97-AF65-F5344CB8AC3E}">
        <p14:creationId xmlns:p14="http://schemas.microsoft.com/office/powerpoint/2010/main" val="427089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F4A0B-4E61-96F3-2E4B-9A93E1C1C4AA}"/>
              </a:ext>
            </a:extLst>
          </p:cNvPr>
          <p:cNvSpPr>
            <a:spLocks noGrp="1"/>
          </p:cNvSpPr>
          <p:nvPr>
            <p:ph type="ctrTitle"/>
          </p:nvPr>
        </p:nvSpPr>
        <p:spPr/>
        <p:txBody>
          <a:bodyPr/>
          <a:lstStyle/>
          <a:p>
            <a:r>
              <a:rPr lang="sv-SE"/>
              <a:t>1.</a:t>
            </a:r>
            <a:br>
              <a:rPr lang="sv-SE"/>
            </a:br>
            <a:r>
              <a:rPr lang="sv-SE"/>
              <a:t>Introduktion - Offentlig upphandling</a:t>
            </a:r>
          </a:p>
        </p:txBody>
      </p:sp>
      <p:sp>
        <p:nvSpPr>
          <p:cNvPr id="3" name="Platshållare för sidfot 2">
            <a:extLst>
              <a:ext uri="{FF2B5EF4-FFF2-40B4-BE49-F238E27FC236}">
                <a16:creationId xmlns:a16="http://schemas.microsoft.com/office/drawing/2014/main" id="{8DC90B04-5B10-8C70-0B99-201FC33D13D8}"/>
              </a:ext>
            </a:extLst>
          </p:cNvPr>
          <p:cNvSpPr>
            <a:spLocks noGrp="1"/>
          </p:cNvSpPr>
          <p:nvPr>
            <p:ph type="ftr" sz="quarter" idx="3"/>
          </p:nvPr>
        </p:nvSpPr>
        <p:spPr/>
        <p:txBody>
          <a:bodyPr/>
          <a:lstStyle/>
          <a:p>
            <a:r>
              <a:rPr lang="sv-SE"/>
              <a:t>Ny chef - Beslutsfattare</a:t>
            </a:r>
          </a:p>
        </p:txBody>
      </p:sp>
    </p:spTree>
    <p:extLst>
      <p:ext uri="{BB962C8B-B14F-4D97-AF65-F5344CB8AC3E}">
        <p14:creationId xmlns:p14="http://schemas.microsoft.com/office/powerpoint/2010/main" val="69989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51BBBDB-3166-6854-AA33-27D7E1BF5753}"/>
              </a:ext>
            </a:extLst>
          </p:cNvPr>
          <p:cNvSpPr>
            <a:spLocks noGrp="1"/>
          </p:cNvSpPr>
          <p:nvPr>
            <p:ph type="title"/>
          </p:nvPr>
        </p:nvSpPr>
        <p:spPr/>
        <p:txBody>
          <a:bodyPr/>
          <a:lstStyle/>
          <a:p>
            <a:r>
              <a:rPr lang="sv-SE"/>
              <a:t>Upphandling har kraft. </a:t>
            </a:r>
            <a:br>
              <a:rPr lang="sv-SE"/>
            </a:br>
            <a:br>
              <a:rPr lang="sv-SE"/>
            </a:br>
            <a:r>
              <a:rPr lang="sv-SE"/>
              <a:t>Du som beslutsfattare har en viktig roll i arbetet med att förbereda organisationen för en mer </a:t>
            </a:r>
            <a:br>
              <a:rPr lang="sv-SE"/>
            </a:br>
            <a:r>
              <a:rPr lang="sv-SE"/>
              <a:t>hållbar och träffsäker upphandling.</a:t>
            </a:r>
          </a:p>
        </p:txBody>
      </p:sp>
      <p:sp>
        <p:nvSpPr>
          <p:cNvPr id="2" name="Platshållare för sidfot 1">
            <a:extLst>
              <a:ext uri="{FF2B5EF4-FFF2-40B4-BE49-F238E27FC236}">
                <a16:creationId xmlns:a16="http://schemas.microsoft.com/office/drawing/2014/main" id="{A0EDDEE8-36C0-775F-AEB8-2F169ED90220}"/>
              </a:ext>
            </a:extLst>
          </p:cNvPr>
          <p:cNvSpPr>
            <a:spLocks noGrp="1"/>
          </p:cNvSpPr>
          <p:nvPr>
            <p:ph type="ftr" sz="quarter" idx="3"/>
          </p:nvPr>
        </p:nvSpPr>
        <p:spPr/>
        <p:txBody>
          <a:bodyPr/>
          <a:lstStyle/>
          <a:p>
            <a:r>
              <a:rPr lang="sv-SE" dirty="0"/>
              <a:t>Ny chef - Beslutsfattare</a:t>
            </a:r>
          </a:p>
        </p:txBody>
      </p:sp>
    </p:spTree>
    <p:extLst>
      <p:ext uri="{BB962C8B-B14F-4D97-AF65-F5344CB8AC3E}">
        <p14:creationId xmlns:p14="http://schemas.microsoft.com/office/powerpoint/2010/main" val="167200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58BDC2-DE34-A510-4670-326AACF4DC95}"/>
              </a:ext>
            </a:extLst>
          </p:cNvPr>
          <p:cNvSpPr>
            <a:spLocks noGrp="1"/>
          </p:cNvSpPr>
          <p:nvPr>
            <p:ph type="title"/>
          </p:nvPr>
        </p:nvSpPr>
        <p:spPr/>
        <p:txBody>
          <a:bodyPr/>
          <a:lstStyle/>
          <a:p>
            <a:r>
              <a:rPr lang="sv-SE"/>
              <a:t>Film som förklarar om offentlig upphandling</a:t>
            </a:r>
          </a:p>
        </p:txBody>
      </p:sp>
      <p:pic>
        <p:nvPicPr>
          <p:cNvPr id="3" name="Onlinemedia 2" descr="Tumnagelbild för film som visar på förstoringsglas med anbudsdokument">
            <a:hlinkClick r:id="" action="ppaction://media"/>
            <a:extLst>
              <a:ext uri="{FF2B5EF4-FFF2-40B4-BE49-F238E27FC236}">
                <a16:creationId xmlns:a16="http://schemas.microsoft.com/office/drawing/2014/main" id="{ED2EC920-F9DF-5BF0-F0F9-4283C15C2CAC}"/>
              </a:ext>
            </a:extLst>
          </p:cNvPr>
          <p:cNvPicPr>
            <a:picLocks noGrp="1" noRot="1" noChangeAspect="1"/>
          </p:cNvPicPr>
          <p:nvPr>
            <p:ph idx="1"/>
            <a:videoFile r:link="rId1"/>
          </p:nvPr>
        </p:nvPicPr>
        <p:blipFill>
          <a:blip r:embed="rId4"/>
          <a:srcRect/>
          <a:stretch/>
        </p:blipFill>
        <p:spPr>
          <a:xfrm>
            <a:off x="26988" y="32010"/>
            <a:ext cx="12138025" cy="6793979"/>
          </a:xfrm>
          <a:prstGeom prst="rect">
            <a:avLst/>
          </a:prstGeom>
        </p:spPr>
      </p:pic>
    </p:spTree>
    <p:extLst>
      <p:ext uri="{BB962C8B-B14F-4D97-AF65-F5344CB8AC3E}">
        <p14:creationId xmlns:p14="http://schemas.microsoft.com/office/powerpoint/2010/main" val="18196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CBF1931-BC0A-D822-AE61-FFF165B5ABA9}"/>
              </a:ext>
            </a:extLst>
          </p:cNvPr>
          <p:cNvSpPr>
            <a:spLocks noGrp="1"/>
          </p:cNvSpPr>
          <p:nvPr>
            <p:ph type="title"/>
          </p:nvPr>
        </p:nvSpPr>
        <p:spPr/>
        <p:txBody>
          <a:bodyPr/>
          <a:lstStyle/>
          <a:p>
            <a:r>
              <a:rPr lang="sv-SE"/>
              <a:t>Värdet av offentliga </a:t>
            </a:r>
            <a:br>
              <a:rPr lang="sv-SE"/>
            </a:br>
            <a:r>
              <a:rPr lang="sv-SE"/>
              <a:t>upphandlingar i Sverige</a:t>
            </a:r>
          </a:p>
        </p:txBody>
      </p:sp>
      <p:sp>
        <p:nvSpPr>
          <p:cNvPr id="3" name="Platshållare för text 2">
            <a:extLst>
              <a:ext uri="{FF2B5EF4-FFF2-40B4-BE49-F238E27FC236}">
                <a16:creationId xmlns:a16="http://schemas.microsoft.com/office/drawing/2014/main" id="{6E94F1E4-26A1-386F-3759-0C735E67D37C}"/>
              </a:ext>
            </a:extLst>
          </p:cNvPr>
          <p:cNvSpPr>
            <a:spLocks noGrp="1"/>
          </p:cNvSpPr>
          <p:nvPr>
            <p:ph type="body" sz="half" idx="2"/>
          </p:nvPr>
        </p:nvSpPr>
        <p:spPr/>
        <p:txBody>
          <a:bodyPr/>
          <a:lstStyle/>
          <a:p>
            <a:r>
              <a:rPr lang="sv-SE"/>
              <a:t>Cirka 800 miljarder kronor </a:t>
            </a:r>
          </a:p>
          <a:p>
            <a:r>
              <a:rPr lang="sv-SE"/>
              <a:t>18% av BNP</a:t>
            </a:r>
          </a:p>
          <a:p>
            <a:r>
              <a:rPr lang="sv-SE" sz="2000"/>
              <a:t>(2020)</a:t>
            </a:r>
          </a:p>
        </p:txBody>
      </p:sp>
      <p:sp>
        <p:nvSpPr>
          <p:cNvPr id="2" name="Platshållare för sidfot 1">
            <a:extLst>
              <a:ext uri="{FF2B5EF4-FFF2-40B4-BE49-F238E27FC236}">
                <a16:creationId xmlns:a16="http://schemas.microsoft.com/office/drawing/2014/main" id="{09C17DA0-B0FD-DF12-3B07-00CAB87E313A}"/>
              </a:ext>
            </a:extLst>
          </p:cNvPr>
          <p:cNvSpPr>
            <a:spLocks noGrp="1"/>
          </p:cNvSpPr>
          <p:nvPr>
            <p:ph type="ftr" sz="quarter" idx="11"/>
          </p:nvPr>
        </p:nvSpPr>
        <p:spPr/>
        <p:txBody>
          <a:bodyPr/>
          <a:lstStyle/>
          <a:p>
            <a:r>
              <a:rPr lang="sv-SE"/>
              <a:t>Ny chef - Beslutsfattare</a:t>
            </a:r>
          </a:p>
        </p:txBody>
      </p:sp>
    </p:spTree>
    <p:extLst>
      <p:ext uri="{BB962C8B-B14F-4D97-AF65-F5344CB8AC3E}">
        <p14:creationId xmlns:p14="http://schemas.microsoft.com/office/powerpoint/2010/main" val="4113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FB976CF7-7E03-84B3-CFA2-0EE5BFED99E5}"/>
              </a:ext>
            </a:extLst>
          </p:cNvPr>
          <p:cNvSpPr>
            <a:spLocks noGrp="1"/>
          </p:cNvSpPr>
          <p:nvPr>
            <p:ph type="title"/>
          </p:nvPr>
        </p:nvSpPr>
        <p:spPr/>
        <p:txBody>
          <a:bodyPr/>
          <a:lstStyle/>
          <a:p>
            <a:r>
              <a:rPr lang="sv-SE"/>
              <a:t>Olika rubriker från svensk media</a:t>
            </a:r>
          </a:p>
        </p:txBody>
      </p:sp>
      <p:pic>
        <p:nvPicPr>
          <p:cNvPr id="4" name="Platshållare för innehåll 3" descr="Olika pressrubriker relaterat till upphandling">
            <a:extLst>
              <a:ext uri="{FF2B5EF4-FFF2-40B4-BE49-F238E27FC236}">
                <a16:creationId xmlns:a16="http://schemas.microsoft.com/office/drawing/2014/main" id="{91D788A6-E4E4-A134-8444-7E90AC614DCB}"/>
              </a:ext>
            </a:extLst>
          </p:cNvPr>
          <p:cNvPicPr>
            <a:picLocks noGrp="1" noChangeAspect="1"/>
          </p:cNvPicPr>
          <p:nvPr>
            <p:ph idx="1"/>
          </p:nvPr>
        </p:nvPicPr>
        <p:blipFill>
          <a:blip r:embed="rId3"/>
          <a:stretch>
            <a:fillRect/>
          </a:stretch>
        </p:blipFill>
        <p:spPr>
          <a:xfrm>
            <a:off x="3048" y="0"/>
            <a:ext cx="12185904" cy="6858000"/>
          </a:xfrm>
          <a:prstGeom prst="rect">
            <a:avLst/>
          </a:prstGeom>
        </p:spPr>
      </p:pic>
      <p:sp>
        <p:nvSpPr>
          <p:cNvPr id="2" name="Platshållare för sidfot 1">
            <a:extLst>
              <a:ext uri="{FF2B5EF4-FFF2-40B4-BE49-F238E27FC236}">
                <a16:creationId xmlns:a16="http://schemas.microsoft.com/office/drawing/2014/main" id="{4B8842EE-1D19-C994-97A3-8BAAB01ACDE5}"/>
              </a:ext>
            </a:extLst>
          </p:cNvPr>
          <p:cNvSpPr txBox="1">
            <a:spLocks/>
          </p:cNvSpPr>
          <p:nvPr/>
        </p:nvSpPr>
        <p:spPr>
          <a:xfrm>
            <a:off x="7865425" y="6291715"/>
            <a:ext cx="4114800" cy="365125"/>
          </a:xfrm>
          <a:prstGeom prst="rect">
            <a:avLst/>
          </a:prstGeom>
        </p:spPr>
        <p:txBody>
          <a:bodyPr vert="horz" lIns="91440" tIns="45720" rIns="91440" bIns="45720" rtlCol="0" anchor="ctr"/>
          <a:lstStyle>
            <a:defPPr>
              <a:defRPr lang="sv-SE"/>
            </a:defPPr>
            <a:lvl1pPr algn="r">
              <a:defRPr sz="1400">
                <a:solidFill>
                  <a:srgbClr val="6B2879"/>
                </a:solidFill>
                <a:latin typeface="Corbel"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Ny chef - Beslutsfattare</a:t>
            </a:r>
          </a:p>
        </p:txBody>
      </p:sp>
    </p:spTree>
    <p:extLst>
      <p:ext uri="{BB962C8B-B14F-4D97-AF65-F5344CB8AC3E}">
        <p14:creationId xmlns:p14="http://schemas.microsoft.com/office/powerpoint/2010/main" val="1567868659"/>
      </p:ext>
    </p:extLst>
  </p:cSld>
  <p:clrMapOvr>
    <a:masterClrMapping/>
  </p:clrMapOvr>
</p:sld>
</file>

<file path=ppt/theme/theme1.xml><?xml version="1.0" encoding="utf-8"?>
<a:theme xmlns:a="http://schemas.openxmlformats.org/drawingml/2006/main" name="Office-tema">
  <a:themeElements>
    <a:clrScheme name="Upphandlingsmyndigheten">
      <a:dk1>
        <a:srgbClr val="000000"/>
      </a:dk1>
      <a:lt1>
        <a:srgbClr val="FFFFFF"/>
      </a:lt1>
      <a:dk2>
        <a:srgbClr val="6B2879"/>
      </a:dk2>
      <a:lt2>
        <a:srgbClr val="F8C1D7"/>
      </a:lt2>
      <a:accent1>
        <a:srgbClr val="6A2878"/>
      </a:accent1>
      <a:accent2>
        <a:srgbClr val="DD2879"/>
      </a:accent2>
      <a:accent3>
        <a:srgbClr val="008A2B"/>
      </a:accent3>
      <a:accent4>
        <a:srgbClr val="006369"/>
      </a:accent4>
      <a:accent5>
        <a:srgbClr val="89B241"/>
      </a:accent5>
      <a:accent6>
        <a:srgbClr val="E05B27"/>
      </a:accent6>
      <a:hlink>
        <a:srgbClr val="FFFFFF"/>
      </a:hlink>
      <a:folHlink>
        <a:srgbClr val="FFFFFF"/>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300D0856E753418594CFC9A68E72C1" ma:contentTypeVersion="11" ma:contentTypeDescription="Skapa ett nytt dokument." ma:contentTypeScope="" ma:versionID="fb268b5da6cedbab0a1fcbbb59525c60">
  <xsd:schema xmlns:xsd="http://www.w3.org/2001/XMLSchema" xmlns:xs="http://www.w3.org/2001/XMLSchema" xmlns:p="http://schemas.microsoft.com/office/2006/metadata/properties" xmlns:ns2="304154d0-fa7b-4b96-a59e-9cdd455db4d1" xmlns:ns3="8fcdb2d1-5c57-4e27-ae0a-27cc5cb3ad78" targetNamespace="http://schemas.microsoft.com/office/2006/metadata/properties" ma:root="true" ma:fieldsID="cd36527d6d52cfc0803742c44615e586" ns2:_="" ns3:_="">
    <xsd:import namespace="304154d0-fa7b-4b96-a59e-9cdd455db4d1"/>
    <xsd:import namespace="8fcdb2d1-5c57-4e27-ae0a-27cc5cb3ad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154d0-fa7b-4b96-a59e-9cdd455db4d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cdb2d1-5c57-4e27-ae0a-27cc5cb3ad7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fcdb2d1-5c57-4e27-ae0a-27cc5cb3ad78">
      <UserInfo>
        <DisplayName>Magnus Lindbäck</DisplayName>
        <AccountId>142</AccountId>
        <AccountType/>
      </UserInfo>
      <UserInfo>
        <DisplayName>Christian Blume</DisplayName>
        <AccountId>138</AccountId>
        <AccountType/>
      </UserInfo>
    </SharedWithUsers>
  </documentManagement>
</p:properties>
</file>

<file path=customXml/itemProps1.xml><?xml version="1.0" encoding="utf-8"?>
<ds:datastoreItem xmlns:ds="http://schemas.openxmlformats.org/officeDocument/2006/customXml" ds:itemID="{ED080611-AA7F-4D44-B9C5-366F71DD633E}">
  <ds:schemaRefs>
    <ds:schemaRef ds:uri="304154d0-fa7b-4b96-a59e-9cdd455db4d1"/>
    <ds:schemaRef ds:uri="8fcdb2d1-5c57-4e27-ae0a-27cc5cb3ad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913162-E4D2-47FA-998F-17E49179DEEC}">
  <ds:schemaRefs>
    <ds:schemaRef ds:uri="http://schemas.microsoft.com/sharepoint/v3/contenttype/forms"/>
  </ds:schemaRefs>
</ds:datastoreItem>
</file>

<file path=customXml/itemProps3.xml><?xml version="1.0" encoding="utf-8"?>
<ds:datastoreItem xmlns:ds="http://schemas.openxmlformats.org/officeDocument/2006/customXml" ds:itemID="{91C5339E-110D-45F0-BBE9-75BF7D301089}">
  <ds:schemaRefs>
    <ds:schemaRef ds:uri="8fcdb2d1-5c57-4e27-ae0a-27cc5cb3ad78"/>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304154d0-fa7b-4b96-a59e-9cdd455db4d1"/>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TotalTime>
  <Words>6159</Words>
  <Application>Microsoft Office PowerPoint</Application>
  <PresentationFormat>Bredbild</PresentationFormat>
  <Paragraphs>588</Paragraphs>
  <Slides>44</Slides>
  <Notes>43</Notes>
  <HiddenSlides>1</HiddenSlides>
  <MMClips>1</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44</vt:i4>
      </vt:variant>
    </vt:vector>
  </HeadingPairs>
  <TitlesOfParts>
    <vt:vector size="52" baseType="lpstr">
      <vt:lpstr>Arial</vt:lpstr>
      <vt:lpstr>Arial,Sans-Serif</vt:lpstr>
      <vt:lpstr>Calibri</vt:lpstr>
      <vt:lpstr>Corbel</vt:lpstr>
      <vt:lpstr>IBM Plex Sans</vt:lpstr>
      <vt:lpstr>Roboto</vt:lpstr>
      <vt:lpstr>Segoe UI</vt:lpstr>
      <vt:lpstr>Office-tema</vt:lpstr>
      <vt:lpstr>Styra och leda offentlig inköpsverksamhet Målgrupp: Ny chef - Beslutsfattare</vt:lpstr>
      <vt:lpstr>Instruktioner</vt:lpstr>
      <vt:lpstr>Inledning</vt:lpstr>
      <vt:lpstr>INNEHÅLL</vt:lpstr>
      <vt:lpstr>1. Introduktion - Offentlig upphandling</vt:lpstr>
      <vt:lpstr>Upphandling har kraft.   Du som beslutsfattare har en viktig roll i arbetet med att förbereda organisationen för en mer  hållbar och träffsäker upphandling.</vt:lpstr>
      <vt:lpstr>Film som förklarar om offentlig upphandling</vt:lpstr>
      <vt:lpstr>Värdet av offentliga  upphandlingar i Sverige</vt:lpstr>
      <vt:lpstr>Olika rubriker från svensk media</vt:lpstr>
      <vt:lpstr>2.  Vad är offentlig upphandling?</vt:lpstr>
      <vt:lpstr>Citat</vt:lpstr>
      <vt:lpstr>Varför har vi regler om upphandling?</vt:lpstr>
      <vt:lpstr>Bildkollage</vt:lpstr>
      <vt:lpstr>3.  Ändamålsenliga organisationer </vt:lpstr>
      <vt:lpstr>Vad är en ändamålsenlig organisation?</vt:lpstr>
      <vt:lpstr>Inköpsstyrning</vt:lpstr>
      <vt:lpstr>Det offentliga inköpssystemet och dess aktörer</vt:lpstr>
      <vt:lpstr>Du som beslutsfattare är med och bidrar till bättre inköp genom styrning och ledning.</vt:lpstr>
      <vt:lpstr>Inköpsprocessen</vt:lpstr>
      <vt:lpstr>Effektiv inköpsprocess</vt:lpstr>
      <vt:lpstr>4.  Hållbar upphandling </vt:lpstr>
      <vt:lpstr>Illustration hållbart samhälle</vt:lpstr>
      <vt:lpstr>Agenda 2030 är mindre än två upphandlingar bort</vt:lpstr>
      <vt:lpstr>De tre dimensionerna av hållbarhet</vt:lpstr>
      <vt:lpstr>Illustration hållbarhetskrav i upphandling</vt:lpstr>
      <vt:lpstr>Varför är det viktigt med hållbar upphandling?</vt:lpstr>
      <vt:lpstr>Vad är nästa steg?</vt:lpstr>
      <vt:lpstr>5.  Lagar och regler om upphandling</vt:lpstr>
      <vt:lpstr>Styrande upphandlingslagar</vt:lpstr>
      <vt:lpstr>Hur vet man vilken lag  som ska tillämpas?</vt:lpstr>
      <vt:lpstr>Vilken upphandlingslag ska tillämpas?</vt:lpstr>
      <vt:lpstr>Undantag från regelverken</vt:lpstr>
      <vt:lpstr>Andra aktuella  lagar och regler</vt:lpstr>
      <vt:lpstr>Lag om valfrihetssystem (LOV)</vt:lpstr>
      <vt:lpstr>Andra aktuella lagar och regler </vt:lpstr>
      <vt:lpstr>6.  Grundläggande upphandlingsprinciper </vt:lpstr>
      <vt:lpstr>Inledning grundläggande upphandlingsprinciper</vt:lpstr>
      <vt:lpstr>Illustration på de grundläggande upphandlingsprinciperna</vt:lpstr>
      <vt:lpstr>7.  Förebygg korruption och jäv vid offentlig upphandling</vt:lpstr>
      <vt:lpstr>Citat om korruption</vt:lpstr>
      <vt:lpstr>Korruption kan vara brottsligt!</vt:lpstr>
      <vt:lpstr>Bestämmelser om jäv </vt:lpstr>
      <vt:lpstr>Sammanfattning och tips!</vt:lpstr>
      <vt:lpstr>Mer inspiration och vägledning hittar du här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Olle Sundin</dc:creator>
  <cp:lastModifiedBy>Elisabeth Merck Rasin</cp:lastModifiedBy>
  <cp:revision>3</cp:revision>
  <dcterms:created xsi:type="dcterms:W3CDTF">2022-08-16T11:37:25Z</dcterms:created>
  <dcterms:modified xsi:type="dcterms:W3CDTF">2023-03-10T12:40:48Z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0x010100ED300D0856E753418594CFC9A68E72C1</vt:lpwstr>
  </property>
</Properties>
</file>